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6.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1.jpeg" ContentType="image/jpeg"/>
  <Override PartName="/ppt/media/image8.png" ContentType="image/png"/>
  <Override PartName="/ppt/media/image2.jpeg" ContentType="image/jpeg"/>
  <Override PartName="/ppt/media/image3.jpeg" ContentType="image/jpeg"/>
  <Override PartName="/ppt/media/image4.jpeg" ContentType="image/jpeg"/>
  <Override PartName="/ppt/media/image7.png" ContentType="image/png"/>
  <Override PartName="/ppt/media/image11.png" ContentType="image/png"/>
  <Override PartName="/ppt/media/image5.jpeg" ContentType="image/jpeg"/>
  <Override PartName="/ppt/media/image6.jpeg" ContentType="image/jpeg"/>
  <Override PartName="/ppt/media/image9.png" ContentType="image/png"/>
  <Override PartName="/ppt/media/image10.png" ContentType="image/png"/>
  <Override PartName="/ppt/media/image18.jpeg" ContentType="image/jpeg"/>
  <Override PartName="/ppt/media/image12.png" ContentType="image/png"/>
  <Override PartName="/ppt/media/image13.png" ContentType="image/png"/>
  <Override PartName="/ppt/media/image14.png" ContentType="image/png"/>
  <Override PartName="/ppt/media/image15.png" ContentType="image/png"/>
  <Override PartName="/ppt/media/image16.jpeg" ContentType="image/jpeg"/>
  <Override PartName="/ppt/media/image17.png" ContentType="image/png"/>
  <Override PartName="/ppt/media/image19.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_rels/presentation.xml.rels" ContentType="application/vnd.openxmlformats-package.relationships+xml"/>
  <Override PartName="/ppt/slides/slide26.xml" ContentType="application/vnd.openxmlformats-officedocument.presentationml.slide+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4.xml" ContentType="application/vnd.openxmlformats-officedocument.presentationml.slide+xml"/>
  <Override PartName="/ppt/slides/slide7.xml" ContentType="application/vnd.openxmlformats-officedocument.presentationml.slide+xml"/>
  <Override PartName="/ppt/slides/slide2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7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7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17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18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85"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18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18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188"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18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19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4"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98"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9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1"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3"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0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205"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20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0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1"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1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1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1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0"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22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23"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22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22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226"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22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22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jpe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jpe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jpe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76" name="CustomShape 1"/>
          <p:cNvSpPr/>
          <p:nvPr/>
        </p:nvSpPr>
        <p:spPr>
          <a:xfrm>
            <a:off x="8889840" y="6508800"/>
            <a:ext cx="2840400" cy="360720"/>
          </a:xfrm>
          <a:prstGeom prst="rect">
            <a:avLst/>
          </a:prstGeom>
          <a:noFill/>
          <a:ln>
            <a:noFill/>
          </a:ln>
        </p:spPr>
        <p:style>
          <a:lnRef idx="0"/>
          <a:fillRef idx="0"/>
          <a:effectRef idx="0"/>
          <a:fontRef idx="minor"/>
        </p:style>
        <p:txBody>
          <a:bodyPr lIns="90000" rIns="90000" tIns="45000" bIns="45000" anchor="ctr"/>
          <a:p>
            <a:pPr algn="r">
              <a:lnSpc>
                <a:spcPct val="100000"/>
              </a:lnSpc>
            </a:pPr>
            <a:fld id="{89C32DC9-8512-4D5B-B8AC-D16906891AB2}" type="slidenum">
              <a:rPr b="0" lang="en-US" sz="1200" spc="-1" strike="noStrike">
                <a:solidFill>
                  <a:srgbClr val="8b8b8b"/>
                </a:solidFill>
                <a:latin typeface="Calibri"/>
                <a:ea typeface="DejaVu Sans"/>
              </a:rPr>
              <a:t>&lt;number&gt;</a:t>
            </a:fld>
            <a:endParaRPr b="0" lang="en-US" sz="1200" spc="-1" strike="noStrike">
              <a:latin typeface="Arial"/>
            </a:endParaRPr>
          </a:p>
        </p:txBody>
      </p:sp>
      <p:sp>
        <p:nvSpPr>
          <p:cNvPr id="77" name="PlaceHolder 2"/>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78"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1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080" cy="1144440"/>
          </a:xfrm>
          <a:prstGeom prst="rect">
            <a:avLst/>
          </a:prstGeom>
        </p:spPr>
        <p:txBody>
          <a:bodyPr lIns="0" rIns="0" tIns="0" bIns="0" anchor="ctr"/>
          <a:p>
            <a:r>
              <a:rPr b="0" lang="en-US" sz="1800" spc="-1" strike="noStrike">
                <a:latin typeface="Arial"/>
              </a:rPr>
              <a:t>Click to edit the title text format</a:t>
            </a:r>
            <a:endParaRPr b="0" lang="en-US" sz="1800" spc="-1" strike="noStrike">
              <a:latin typeface="Arial"/>
            </a:endParaRPr>
          </a:p>
        </p:txBody>
      </p:sp>
      <p:sp>
        <p:nvSpPr>
          <p:cNvPr id="154" name="PlaceHolder 2"/>
          <p:cNvSpPr>
            <a:spLocks noGrp="1"/>
          </p:cNvSpPr>
          <p:nvPr>
            <p:ph type="body"/>
          </p:nvPr>
        </p:nvSpPr>
        <p:spPr>
          <a:xfrm>
            <a:off x="609480" y="1604520"/>
            <a:ext cx="1097208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191" name="PlaceHolder 1"/>
          <p:cNvSpPr>
            <a:spLocks noGrp="1"/>
          </p:cNvSpPr>
          <p:nvPr>
            <p:ph type="title"/>
          </p:nvPr>
        </p:nvSpPr>
        <p:spPr>
          <a:xfrm>
            <a:off x="609480" y="273600"/>
            <a:ext cx="10972440" cy="1144800"/>
          </a:xfrm>
          <a:prstGeom prst="rect">
            <a:avLst/>
          </a:prstGeom>
        </p:spPr>
        <p:txBody>
          <a:bodyPr lIns="0" rIns="0" tIns="0" bIns="0" anchor="ctr"/>
          <a:p>
            <a:pPr algn="ctr"/>
            <a:r>
              <a:rPr b="0" lang="en-US" sz="4400" spc="-1" strike="noStrike">
                <a:latin typeface="Arial"/>
              </a:rPr>
              <a:t>Click to edit the title text format</a:t>
            </a:r>
            <a:endParaRPr b="0" lang="en-US" sz="4400" spc="-1" strike="noStrike">
              <a:latin typeface="Arial"/>
            </a:endParaRPr>
          </a:p>
        </p:txBody>
      </p:sp>
      <p:sp>
        <p:nvSpPr>
          <p:cNvPr id="192"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4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49.xml"/>
</Relationships>
</file>

<file path=ppt/slides/_rels/slide15.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49.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49.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49.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3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37.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4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609480" y="570600"/>
            <a:ext cx="10971720" cy="2215440"/>
          </a:xfrm>
          <a:prstGeom prst="rect">
            <a:avLst/>
          </a:prstGeom>
          <a:noFill/>
          <a:ln>
            <a:noFill/>
          </a:ln>
        </p:spPr>
        <p:style>
          <a:lnRef idx="0"/>
          <a:fillRef idx="0"/>
          <a:effectRef idx="0"/>
          <a:fontRef idx="minor"/>
        </p:style>
        <p:txBody>
          <a:bodyPr lIns="0" rIns="0" tIns="0" bIns="0" anchor="ctr"/>
          <a:p>
            <a:pPr>
              <a:lnSpc>
                <a:spcPct val="90000"/>
              </a:lnSpc>
            </a:pPr>
            <a:r>
              <a:rPr b="0" lang="en-US" sz="4000" spc="-1" strike="noStrike">
                <a:solidFill>
                  <a:srgbClr val="000000"/>
                </a:solidFill>
                <a:latin typeface="Calibri"/>
                <a:ea typeface="DejaVu Sans"/>
              </a:rPr>
              <a:t>Then we will perform a simple logical OR operation between the modified carrier byte and the next bit (0 or 1) from the secret message.</a:t>
            </a:r>
            <a:br/>
            <a:endParaRPr b="0" lang="en-US" sz="4000" spc="-1" strike="noStrike">
              <a:latin typeface="Arial"/>
            </a:endParaRPr>
          </a:p>
        </p:txBody>
      </p:sp>
      <p:sp>
        <p:nvSpPr>
          <p:cNvPr id="251" name="CustomShape 2"/>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252" name="Picture 3" descr=""/>
          <p:cNvPicPr/>
          <p:nvPr/>
        </p:nvPicPr>
        <p:blipFill>
          <a:blip r:embed="rId1"/>
          <a:stretch/>
        </p:blipFill>
        <p:spPr>
          <a:xfrm>
            <a:off x="514440" y="2450880"/>
            <a:ext cx="11066760" cy="3465720"/>
          </a:xfrm>
          <a:prstGeom prst="rect">
            <a:avLst/>
          </a:prstGeom>
          <a:ln>
            <a:noFill/>
          </a:ln>
        </p:spPr>
      </p:pic>
    </p:spTree>
  </p:cSld>
  <mc:AlternateContent>
    <mc:Choice Requires="p14">
      <p:transition spd="slow" p14:dur="2000"/>
    </mc:Choice>
    <mc:Fallback>
      <p:transition spd="slow"/>
    </mc:Fallback>
  </mc:AlternateContent>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CustomShape 1"/>
          <p:cNvSpPr/>
          <p:nvPr/>
        </p:nvSpPr>
        <p:spPr>
          <a:xfrm>
            <a:off x="609480" y="291960"/>
            <a:ext cx="10971720" cy="1107360"/>
          </a:xfrm>
          <a:prstGeom prst="rect">
            <a:avLst/>
          </a:prstGeom>
          <a:noFill/>
          <a:ln>
            <a:noFill/>
          </a:ln>
        </p:spPr>
        <p:style>
          <a:lnRef idx="0"/>
          <a:fillRef idx="0"/>
          <a:effectRef idx="0"/>
          <a:fontRef idx="minor"/>
        </p:style>
        <p:txBody>
          <a:bodyPr lIns="0" rIns="0" tIns="0" bIns="0" anchor="ctr"/>
          <a:p>
            <a:pPr algn="ctr">
              <a:lnSpc>
                <a:spcPct val="90000"/>
              </a:lnSpc>
            </a:pPr>
            <a:r>
              <a:rPr b="1" lang="en-US" sz="4000" spc="-1" strike="noStrike">
                <a:solidFill>
                  <a:srgbClr val="000000"/>
                </a:solidFill>
                <a:latin typeface="Calibri Light"/>
                <a:ea typeface="DejaVu Sans"/>
              </a:rPr>
              <a:t>Why LSB?</a:t>
            </a:r>
            <a:br/>
            <a:endParaRPr b="0" lang="en-US" sz="4000" spc="-1" strike="noStrike">
              <a:latin typeface="Arial"/>
            </a:endParaRPr>
          </a:p>
        </p:txBody>
      </p:sp>
      <p:sp>
        <p:nvSpPr>
          <p:cNvPr id="254" name="CustomShape 2"/>
          <p:cNvSpPr/>
          <p:nvPr/>
        </p:nvSpPr>
        <p:spPr>
          <a:xfrm>
            <a:off x="974160" y="1694880"/>
            <a:ext cx="6924960" cy="155232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ea typeface="DejaVu Sans"/>
              </a:rPr>
              <a:t>1. Low computational complexity.</a:t>
            </a:r>
            <a:endParaRPr b="0" lang="en-US" sz="3200" spc="-1" strike="noStrike">
              <a:latin typeface="Arial"/>
            </a:endParaRPr>
          </a:p>
          <a:p>
            <a:pPr>
              <a:lnSpc>
                <a:spcPct val="100000"/>
              </a:lnSpc>
            </a:pPr>
            <a:r>
              <a:rPr b="0" lang="en-US" sz="3200" spc="-1" strike="noStrike">
                <a:solidFill>
                  <a:srgbClr val="000000"/>
                </a:solidFill>
                <a:latin typeface="Calibri"/>
                <a:ea typeface="DejaVu Sans"/>
              </a:rPr>
              <a:t>2. Easy to implement.</a:t>
            </a:r>
            <a:endParaRPr b="0" lang="en-US" sz="3200" spc="-1" strike="noStrike">
              <a:latin typeface="Arial"/>
            </a:endParaRPr>
          </a:p>
          <a:p>
            <a:pPr>
              <a:lnSpc>
                <a:spcPct val="100000"/>
              </a:lnSpc>
            </a:pPr>
            <a:r>
              <a:rPr b="0" lang="en-US" sz="3200" spc="-1" strike="noStrike">
                <a:solidFill>
                  <a:srgbClr val="000000"/>
                </a:solidFill>
                <a:latin typeface="Calibri"/>
                <a:ea typeface="DejaVu Sans"/>
              </a:rPr>
              <a:t>3. Variation in choosing LSB.</a:t>
            </a: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1944000" y="216000"/>
            <a:ext cx="8350200" cy="1308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000" spc="-1" strike="noStrike">
                <a:solidFill>
                  <a:srgbClr val="000000"/>
                </a:solidFill>
                <a:latin typeface="Calibri"/>
                <a:ea typeface="DejaVu Sans"/>
              </a:rPr>
              <a:t>Data Flow Diagram</a:t>
            </a:r>
            <a:endParaRPr b="0" lang="en-US" sz="4000" spc="-1" strike="noStrike">
              <a:latin typeface="Arial"/>
            </a:endParaRPr>
          </a:p>
          <a:p>
            <a:pPr algn="ctr">
              <a:lnSpc>
                <a:spcPct val="100000"/>
              </a:lnSpc>
            </a:pPr>
            <a:endParaRPr b="0" lang="en-US" sz="4000" spc="-1" strike="noStrike">
              <a:latin typeface="Arial"/>
            </a:endParaRPr>
          </a:p>
        </p:txBody>
      </p:sp>
      <p:pic>
        <p:nvPicPr>
          <p:cNvPr id="256" name="Picture 3" descr=""/>
          <p:cNvPicPr/>
          <p:nvPr/>
        </p:nvPicPr>
        <p:blipFill>
          <a:blip r:embed="rId1"/>
          <a:stretch/>
        </p:blipFill>
        <p:spPr>
          <a:xfrm>
            <a:off x="3355560" y="1294560"/>
            <a:ext cx="6104160" cy="5003280"/>
          </a:xfrm>
          <a:prstGeom prst="rect">
            <a:avLst/>
          </a:prstGeom>
          <a:ln>
            <a:noFill/>
          </a:ln>
        </p:spPr>
      </p:pic>
    </p:spTree>
  </p:cSld>
  <mc:AlternateContent>
    <mc:Choice Requires="p14">
      <p:transition spd="slow" p14:dur="2000"/>
    </mc:Choice>
    <mc:Fallback>
      <p:transition spd="slow"/>
    </mc:Fallback>
  </mc:AlternateContent>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7" name="CustomShape 1"/>
          <p:cNvSpPr/>
          <p:nvPr/>
        </p:nvSpPr>
        <p:spPr>
          <a:xfrm>
            <a:off x="609480" y="291960"/>
            <a:ext cx="10971720" cy="1107360"/>
          </a:xfrm>
          <a:prstGeom prst="rect">
            <a:avLst/>
          </a:prstGeom>
          <a:noFill/>
          <a:ln>
            <a:noFill/>
          </a:ln>
        </p:spPr>
        <p:style>
          <a:lnRef idx="0"/>
          <a:fillRef idx="0"/>
          <a:effectRef idx="0"/>
          <a:fontRef idx="minor"/>
        </p:style>
        <p:txBody>
          <a:bodyPr lIns="0" rIns="0" tIns="0" bIns="0" anchor="ctr"/>
          <a:p>
            <a:pPr>
              <a:lnSpc>
                <a:spcPct val="90000"/>
              </a:lnSpc>
            </a:pPr>
            <a:r>
              <a:rPr b="1" lang="en-US" sz="4000" spc="-1" strike="noStrike">
                <a:solidFill>
                  <a:srgbClr val="000000"/>
                </a:solidFill>
                <a:latin typeface="Calibri"/>
                <a:ea typeface="DejaVu Sans"/>
              </a:rPr>
              <a:t>Use Case Diagram</a:t>
            </a:r>
            <a:br/>
            <a:endParaRPr b="0" lang="en-US" sz="4000" spc="-1" strike="noStrike">
              <a:latin typeface="Arial"/>
            </a:endParaRPr>
          </a:p>
        </p:txBody>
      </p:sp>
      <p:sp>
        <p:nvSpPr>
          <p:cNvPr id="258" name="CustomShape 2"/>
          <p:cNvSpPr/>
          <p:nvPr/>
        </p:nvSpPr>
        <p:spPr>
          <a:xfrm>
            <a:off x="609480" y="3288600"/>
            <a:ext cx="10971720" cy="608760"/>
          </a:xfrm>
          <a:prstGeom prst="rect">
            <a:avLst/>
          </a:prstGeom>
          <a:noFill/>
          <a:ln>
            <a:noFill/>
          </a:ln>
        </p:spPr>
        <p:style>
          <a:lnRef idx="0"/>
          <a:fillRef idx="0"/>
          <a:effectRef idx="0"/>
          <a:fontRef idx="minor"/>
        </p:style>
        <p:txBody>
          <a:bodyPr lIns="0" rIns="0" tIns="0" bIns="0" anchor="ctr"/>
          <a:p>
            <a:pPr>
              <a:lnSpc>
                <a:spcPct val="90000"/>
              </a:lnSpc>
              <a:spcBef>
                <a:spcPts val="1001"/>
              </a:spcBef>
            </a:pPr>
            <a:r>
              <a:rPr b="0" lang="en-US" sz="2800" spc="-1" strike="noStrike">
                <a:solidFill>
                  <a:srgbClr val="000000"/>
                </a:solidFill>
                <a:latin typeface="Arial"/>
                <a:ea typeface="DejaVu Sans"/>
              </a:rPr>
              <a:t>       </a:t>
            </a:r>
            <a:endParaRPr b="0" lang="en-US" sz="2800" spc="-1" strike="noStrike">
              <a:latin typeface="Arial"/>
            </a:endParaRPr>
          </a:p>
        </p:txBody>
      </p:sp>
      <p:pic>
        <p:nvPicPr>
          <p:cNvPr id="259" name="Picture 4" descr=""/>
          <p:cNvPicPr/>
          <p:nvPr/>
        </p:nvPicPr>
        <p:blipFill>
          <a:blip r:embed="rId1"/>
          <a:stretch/>
        </p:blipFill>
        <p:spPr>
          <a:xfrm>
            <a:off x="3600000" y="1087560"/>
            <a:ext cx="5028120" cy="4790160"/>
          </a:xfrm>
          <a:prstGeom prst="rect">
            <a:avLst/>
          </a:prstGeom>
          <a:ln>
            <a:noFill/>
          </a:ln>
        </p:spPr>
      </p:pic>
    </p:spTree>
  </p:cSld>
  <mc:AlternateContent>
    <mc:Choice Requires="p14">
      <p:transition spd="slow" p14:dur="2000"/>
    </mc:Choice>
    <mc:Fallback>
      <p:transition spd="slow"/>
    </mc:Fallback>
  </mc:AlternateContent>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Main Menu </a:t>
            </a:r>
            <a:endParaRPr b="0" lang="en-US" sz="4400" spc="-1" strike="noStrike">
              <a:latin typeface="Arial"/>
            </a:endParaRPr>
          </a:p>
        </p:txBody>
      </p:sp>
      <p:sp>
        <p:nvSpPr>
          <p:cNvPr id="261" name="CustomShape 2"/>
          <p:cNvSpPr/>
          <p:nvPr/>
        </p:nvSpPr>
        <p:spPr>
          <a:xfrm>
            <a:off x="609480" y="3399120"/>
            <a:ext cx="10971720" cy="38700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262" name="Picture 4" descr=""/>
          <p:cNvPicPr/>
          <p:nvPr/>
        </p:nvPicPr>
        <p:blipFill>
          <a:blip r:embed="rId1"/>
          <a:stretch/>
        </p:blipFill>
        <p:spPr>
          <a:xfrm>
            <a:off x="609480" y="2381040"/>
            <a:ext cx="10447560" cy="3123360"/>
          </a:xfrm>
          <a:prstGeom prst="rect">
            <a:avLst/>
          </a:prstGeom>
          <a:ln>
            <a:noFill/>
          </a:ln>
        </p:spPr>
      </p:pic>
    </p:spTree>
  </p:cSld>
  <mc:AlternateContent>
    <mc:Choice Requires="p14">
      <p:transition spd="slow" p14:dur="2000"/>
    </mc:Choice>
    <mc:Fallback>
      <p:transition spd="slow"/>
    </mc:Fallback>
  </mc:AlternateContent>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CustomShape 1"/>
          <p:cNvSpPr/>
          <p:nvPr/>
        </p:nvSpPr>
        <p:spPr>
          <a:xfrm>
            <a:off x="609480" y="291960"/>
            <a:ext cx="10971720" cy="1107360"/>
          </a:xfrm>
          <a:prstGeom prst="rect">
            <a:avLst/>
          </a:prstGeom>
          <a:noFill/>
          <a:ln>
            <a:noFill/>
          </a:ln>
        </p:spPr>
        <p:style>
          <a:lnRef idx="0"/>
          <a:fillRef idx="0"/>
          <a:effectRef idx="0"/>
          <a:fontRef idx="minor"/>
        </p:style>
        <p:txBody>
          <a:bodyPr lIns="0" rIns="0" tIns="0" bIns="0" anchor="ctr"/>
          <a:p>
            <a:pPr>
              <a:lnSpc>
                <a:spcPct val="90000"/>
              </a:lnSpc>
            </a:pPr>
            <a:r>
              <a:rPr b="1" lang="en-US" sz="4000" spc="-1" strike="noStrike">
                <a:solidFill>
                  <a:srgbClr val="000000"/>
                </a:solidFill>
                <a:latin typeface="Calibri Light"/>
                <a:ea typeface="DejaVu Sans"/>
              </a:rPr>
              <a:t>The size of original and encoded file is same.</a:t>
            </a:r>
            <a:br/>
            <a:endParaRPr b="0" lang="en-US" sz="4000" spc="-1" strike="noStrike">
              <a:latin typeface="Arial"/>
            </a:endParaRPr>
          </a:p>
        </p:txBody>
      </p:sp>
      <p:sp>
        <p:nvSpPr>
          <p:cNvPr id="264" name="CustomShape 2"/>
          <p:cNvSpPr/>
          <p:nvPr/>
        </p:nvSpPr>
        <p:spPr>
          <a:xfrm>
            <a:off x="609480" y="3399120"/>
            <a:ext cx="10971720" cy="387000"/>
          </a:xfrm>
          <a:prstGeom prst="rect">
            <a:avLst/>
          </a:prstGeom>
          <a:noFill/>
          <a:ln>
            <a:noFill/>
          </a:ln>
        </p:spPr>
        <p:style>
          <a:lnRef idx="0"/>
          <a:fillRef idx="0"/>
          <a:effectRef idx="0"/>
          <a:fontRef idx="minor"/>
        </p:style>
        <p:txBody>
          <a:bodyPr lIns="0" rIns="0" tIns="0" bIns="0" anchor="ctr"/>
          <a:p>
            <a:pPr>
              <a:lnSpc>
                <a:spcPct val="90000"/>
              </a:lnSpc>
              <a:spcBef>
                <a:spcPts val="1001"/>
              </a:spcBef>
            </a:pPr>
            <a:r>
              <a:rPr b="0" lang="en-US" sz="2800" spc="-1" strike="noStrike">
                <a:solidFill>
                  <a:srgbClr val="000000"/>
                </a:solidFill>
                <a:latin typeface="Arial"/>
                <a:ea typeface="DejaVu Sans"/>
              </a:rPr>
              <a:t> </a:t>
            </a:r>
            <a:endParaRPr b="0" lang="en-US" sz="2800" spc="-1" strike="noStrike">
              <a:latin typeface="Arial"/>
            </a:endParaRPr>
          </a:p>
        </p:txBody>
      </p:sp>
      <p:pic>
        <p:nvPicPr>
          <p:cNvPr id="265" name="Picture 3" descr=""/>
          <p:cNvPicPr/>
          <p:nvPr/>
        </p:nvPicPr>
        <p:blipFill>
          <a:blip r:embed="rId1"/>
          <a:stretch/>
        </p:blipFill>
        <p:spPr>
          <a:xfrm>
            <a:off x="2768760" y="1483560"/>
            <a:ext cx="6285600" cy="4218480"/>
          </a:xfrm>
          <a:prstGeom prst="rect">
            <a:avLst/>
          </a:prstGeom>
          <a:ln>
            <a:noFill/>
          </a:ln>
        </p:spPr>
      </p:pic>
    </p:spTree>
  </p:cSld>
  <mc:AlternateContent>
    <mc:Choice Requires="p14">
      <p:transition spd="slow" p14:dur="2000"/>
    </mc:Choice>
    <mc:Fallback>
      <p:transition spd="slow"/>
    </mc:Fallback>
  </mc:AlternateContent>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609480" y="291960"/>
            <a:ext cx="10971720" cy="1107360"/>
          </a:xfrm>
          <a:prstGeom prst="rect">
            <a:avLst/>
          </a:prstGeom>
          <a:noFill/>
          <a:ln>
            <a:noFill/>
          </a:ln>
        </p:spPr>
        <p:style>
          <a:lnRef idx="0"/>
          <a:fillRef idx="0"/>
          <a:effectRef idx="0"/>
          <a:fontRef idx="minor"/>
        </p:style>
        <p:txBody>
          <a:bodyPr lIns="0" rIns="0" tIns="0" bIns="0" anchor="ctr"/>
          <a:p>
            <a:pPr>
              <a:lnSpc>
                <a:spcPct val="90000"/>
              </a:lnSpc>
            </a:pPr>
            <a:r>
              <a:rPr b="1" lang="en-US" sz="4000" spc="-1" strike="noStrike">
                <a:solidFill>
                  <a:srgbClr val="000000"/>
                </a:solidFill>
                <a:latin typeface="Calibri"/>
                <a:ea typeface="DejaVu Sans"/>
              </a:rPr>
              <a:t>The issue is how many bits can we alter and remain unnoticed?</a:t>
            </a:r>
            <a:endParaRPr b="0" lang="en-US" sz="4000" spc="-1" strike="noStrike">
              <a:latin typeface="Arial"/>
            </a:endParaRPr>
          </a:p>
        </p:txBody>
      </p:sp>
      <p:sp>
        <p:nvSpPr>
          <p:cNvPr id="267" name="CustomShape 2"/>
          <p:cNvSpPr/>
          <p:nvPr/>
        </p:nvSpPr>
        <p:spPr>
          <a:xfrm>
            <a:off x="609480" y="1766160"/>
            <a:ext cx="10971720" cy="3653640"/>
          </a:xfrm>
          <a:prstGeom prst="rect">
            <a:avLst/>
          </a:prstGeom>
          <a:noFill/>
          <a:ln>
            <a:noFill/>
          </a:ln>
        </p:spPr>
        <p:style>
          <a:lnRef idx="0"/>
          <a:fillRef idx="0"/>
          <a:effectRef idx="0"/>
          <a:fontRef idx="minor"/>
        </p:style>
        <p:txBody>
          <a:bodyPr lIns="0" rIns="0" tIns="0" bIns="0" anchor="ctr"/>
          <a:p>
            <a:pPr marL="228600" indent="-227880">
              <a:lnSpc>
                <a:spcPct val="100000"/>
              </a:lnSpc>
              <a:spcBef>
                <a:spcPts val="1001"/>
              </a:spcBef>
              <a:buClr>
                <a:srgbClr val="000000"/>
              </a:buClr>
              <a:buFont typeface="Arial"/>
              <a:buChar char="•"/>
            </a:pPr>
            <a:r>
              <a:rPr b="0" lang="en-US" sz="3200" spc="-1" strike="noStrike">
                <a:solidFill>
                  <a:srgbClr val="000000"/>
                </a:solidFill>
                <a:latin typeface="Calibri"/>
                <a:ea typeface="DejaVu Sans"/>
              </a:rPr>
              <a:t>In our project, we are altering only 1 and the encoded audio sounds similar. </a:t>
            </a:r>
            <a:endParaRPr b="0" lang="en-US" sz="3200" spc="-1" strike="noStrike">
              <a:latin typeface="Arial"/>
            </a:endParaRPr>
          </a:p>
          <a:p>
            <a:pPr marL="228600" indent="-227880">
              <a:lnSpc>
                <a:spcPct val="100000"/>
              </a:lnSpc>
              <a:spcBef>
                <a:spcPts val="1001"/>
              </a:spcBef>
              <a:buClr>
                <a:srgbClr val="000000"/>
              </a:buClr>
              <a:buFont typeface="Arial"/>
              <a:buChar char="•"/>
            </a:pPr>
            <a:r>
              <a:rPr b="0" lang="en-US" sz="3200" spc="-1" strike="noStrike">
                <a:solidFill>
                  <a:srgbClr val="000000"/>
                </a:solidFill>
                <a:latin typeface="Calibri"/>
                <a:ea typeface="DejaVu Sans"/>
              </a:rPr>
              <a:t>Clearly seven bits would totally destroy the image and tip off the attackers. It's a balance between leveraging the unavoidable noise introduced by the audio digitisation process, the artistic scene and how dangerously you like to live.</a:t>
            </a:r>
            <a:endParaRPr b="0" lang="en-US" sz="3200" spc="-1" strike="noStrike">
              <a:latin typeface="Arial"/>
            </a:endParaRPr>
          </a:p>
          <a:p>
            <a:pPr>
              <a:lnSpc>
                <a:spcPct val="90000"/>
              </a:lnSpc>
              <a:spcBef>
                <a:spcPts val="1001"/>
              </a:spcBef>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AES Encryption Technique</a:t>
            </a:r>
            <a:endParaRPr b="0" lang="en-US" sz="4400" spc="-1" strike="noStrike">
              <a:latin typeface="Arial"/>
            </a:endParaRPr>
          </a:p>
        </p:txBody>
      </p:sp>
      <p:sp>
        <p:nvSpPr>
          <p:cNvPr id="269" name="CustomShape 2"/>
          <p:cNvSpPr/>
          <p:nvPr/>
        </p:nvSpPr>
        <p:spPr>
          <a:xfrm>
            <a:off x="609480" y="689400"/>
            <a:ext cx="10971720" cy="5807160"/>
          </a:xfrm>
          <a:prstGeom prst="rect">
            <a:avLst/>
          </a:prstGeom>
          <a:noFill/>
          <a:ln>
            <a:noFill/>
          </a:ln>
        </p:spPr>
        <p:style>
          <a:lnRef idx="0"/>
          <a:fillRef idx="0"/>
          <a:effectRef idx="0"/>
          <a:fontRef idx="minor"/>
        </p:style>
        <p:txBody>
          <a:bodyPr lIns="0" rIns="0" tIns="0" bIns="0" anchor="ctr"/>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a:lnSpc>
                <a:spcPct val="90000"/>
              </a:lnSpc>
              <a:spcBef>
                <a:spcPts val="1001"/>
              </a:spcBef>
            </a:pPr>
            <a:endParaRPr b="0" lang="en-US" sz="1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Generate key and IV using random functions.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Open the file and read it. This will return bytes as the algorithm requires the data to be in the form of bytes.</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Encrypt it using the encrypt function of the pycrypto library.</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Write the encrypted bytes into a file. </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Take the encrypted bytes data and pass it to the decrypt function</a:t>
            </a: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The resulting decrypted bytes data can be written to another file as a decrypted audio file.</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AES Encryption Technique</a:t>
            </a:r>
            <a:endParaRPr b="0" lang="en-US" sz="4400" spc="-1" strike="noStrike">
              <a:latin typeface="Arial"/>
            </a:endParaRPr>
          </a:p>
        </p:txBody>
      </p:sp>
      <p:sp>
        <p:nvSpPr>
          <p:cNvPr id="271" name="CustomShape 2"/>
          <p:cNvSpPr/>
          <p:nvPr/>
        </p:nvSpPr>
        <p:spPr>
          <a:xfrm>
            <a:off x="609480" y="3399120"/>
            <a:ext cx="10971720" cy="38700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272" name="Picture 4" descr=""/>
          <p:cNvPicPr/>
          <p:nvPr/>
        </p:nvPicPr>
        <p:blipFill>
          <a:blip r:embed="rId1"/>
          <a:stretch/>
        </p:blipFill>
        <p:spPr>
          <a:xfrm>
            <a:off x="8267400" y="237960"/>
            <a:ext cx="3591000" cy="6381360"/>
          </a:xfrm>
          <a:prstGeom prst="rect">
            <a:avLst/>
          </a:prstGeom>
          <a:ln>
            <a:noFill/>
          </a:ln>
        </p:spPr>
      </p:pic>
    </p:spTree>
  </p:cSld>
  <mc:AlternateContent>
    <mc:Choice Requires="p14">
      <p:transition spd="slow" p14:dur="2000"/>
    </mc:Choice>
    <mc:Fallback>
      <p:transition spd="slow"/>
    </mc:Fallback>
  </mc:AlternateContent>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a:t>
            </a:r>
            <a:endParaRPr b="0" lang="en-US" sz="4400" spc="-1" strike="noStrike">
              <a:latin typeface="Arial"/>
            </a:endParaRPr>
          </a:p>
        </p:txBody>
      </p:sp>
      <p:sp>
        <p:nvSpPr>
          <p:cNvPr id="274" name="CustomShape 2"/>
          <p:cNvSpPr/>
          <p:nvPr/>
        </p:nvSpPr>
        <p:spPr>
          <a:xfrm>
            <a:off x="609480" y="2947320"/>
            <a:ext cx="10971720" cy="129096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SFTP stands for SSH file transfer protocol. While SFTP is a secure protocol for transferring files, the s stands for ssh or secure shell.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0" y="910800"/>
            <a:ext cx="12187800" cy="885960"/>
          </a:xfrm>
          <a:prstGeom prst="rect">
            <a:avLst/>
          </a:prstGeom>
          <a:noFill/>
          <a:ln>
            <a:noFill/>
          </a:ln>
        </p:spPr>
        <p:style>
          <a:lnRef idx="0"/>
          <a:fillRef idx="0"/>
          <a:effectRef idx="0"/>
          <a:fontRef idx="minor"/>
        </p:style>
        <p:txBody>
          <a:bodyPr lIns="90000" rIns="90000" tIns="45000" bIns="45000" anchor="ctr"/>
          <a:p>
            <a:pPr algn="ctr">
              <a:lnSpc>
                <a:spcPct val="90000"/>
              </a:lnSpc>
              <a:spcBef>
                <a:spcPts val="1001"/>
              </a:spcBef>
            </a:pPr>
            <a:r>
              <a:rPr b="0" lang="en-US" sz="3600" spc="-1" strike="noStrike">
                <a:solidFill>
                  <a:srgbClr val="000000"/>
                </a:solidFill>
                <a:latin typeface="Calibri"/>
                <a:ea typeface="DejaVu Sans"/>
              </a:rPr>
              <a:t>DESIGNING , TESTING AND IMPLEMENTATION OF AUDIO STEGANOGRAPHY IN A NETWORK</a:t>
            </a:r>
            <a:endParaRPr b="0" lang="en-US" sz="3600" spc="-1" strike="noStrike">
              <a:latin typeface="Arial"/>
            </a:endParaRPr>
          </a:p>
        </p:txBody>
      </p:sp>
      <p:sp>
        <p:nvSpPr>
          <p:cNvPr id="230" name="CustomShape 2"/>
          <p:cNvSpPr/>
          <p:nvPr/>
        </p:nvSpPr>
        <p:spPr>
          <a:xfrm>
            <a:off x="7488000" y="3960000"/>
            <a:ext cx="4266000" cy="1868040"/>
          </a:xfrm>
          <a:prstGeom prst="rect">
            <a:avLst/>
          </a:prstGeom>
          <a:noFill/>
          <a:ln>
            <a:noFill/>
          </a:ln>
        </p:spPr>
        <p:style>
          <a:lnRef idx="0"/>
          <a:fillRef idx="0"/>
          <a:effectRef idx="0"/>
          <a:fontRef idx="minor"/>
        </p:style>
        <p:txBody>
          <a:bodyPr lIns="90000" rIns="90000" tIns="45000" bIns="45000" anchor="ctr">
            <a:normAutofit/>
          </a:bodyPr>
          <a:p>
            <a:pPr algn="ctr">
              <a:lnSpc>
                <a:spcPct val="100000"/>
              </a:lnSpc>
            </a:pPr>
            <a:r>
              <a:rPr b="1" lang="en-US" sz="1800" spc="-1" strike="noStrike">
                <a:solidFill>
                  <a:srgbClr val="595959"/>
                </a:solidFill>
                <a:latin typeface="Calibri"/>
                <a:ea typeface="DejaVu Sans"/>
              </a:rPr>
              <a:t>Under Guidance of</a:t>
            </a:r>
            <a:endParaRPr b="0" lang="en-US" sz="1800" spc="-1" strike="noStrike">
              <a:latin typeface="Arial"/>
            </a:endParaRPr>
          </a:p>
          <a:p>
            <a:pPr algn="ctr">
              <a:lnSpc>
                <a:spcPct val="100000"/>
              </a:lnSpc>
            </a:pPr>
            <a:r>
              <a:rPr b="0" lang="en-US" sz="2200" spc="-1" strike="noStrike">
                <a:solidFill>
                  <a:srgbClr val="595959"/>
                </a:solidFill>
                <a:latin typeface="Calibri"/>
                <a:ea typeface="DejaVu Sans"/>
              </a:rPr>
              <a:t>Dr. ADARSH KUMAR</a:t>
            </a:r>
            <a:endParaRPr b="0" lang="en-US" sz="2200" spc="-1" strike="noStrike">
              <a:latin typeface="Arial"/>
            </a:endParaRPr>
          </a:p>
          <a:p>
            <a:pPr algn="ctr">
              <a:lnSpc>
                <a:spcPct val="100000"/>
              </a:lnSpc>
            </a:pPr>
            <a:r>
              <a:rPr b="0" lang="en-US" sz="2200" spc="-1" strike="noStrike">
                <a:solidFill>
                  <a:srgbClr val="595959"/>
                </a:solidFill>
                <a:latin typeface="Calibri"/>
                <a:ea typeface="DejaVu Sans"/>
              </a:rPr>
              <a:t>Associate Professor</a:t>
            </a:r>
            <a:endParaRPr b="0" lang="en-US" sz="2200" spc="-1" strike="noStrike">
              <a:latin typeface="Arial"/>
            </a:endParaRPr>
          </a:p>
          <a:p>
            <a:pPr algn="ctr">
              <a:lnSpc>
                <a:spcPct val="100000"/>
              </a:lnSpc>
            </a:pPr>
            <a:r>
              <a:rPr b="0" lang="en-US" sz="2200" spc="-1" strike="noStrike">
                <a:solidFill>
                  <a:srgbClr val="595959"/>
                </a:solidFill>
                <a:latin typeface="Calibri"/>
                <a:ea typeface="DejaVu Sans"/>
              </a:rPr>
              <a:t>School of Computer Science, UPES, Dehradun</a:t>
            </a:r>
            <a:endParaRPr b="0" lang="en-US" sz="2200" spc="-1" strike="noStrike">
              <a:latin typeface="Arial"/>
            </a:endParaRPr>
          </a:p>
        </p:txBody>
      </p:sp>
      <p:sp>
        <p:nvSpPr>
          <p:cNvPr id="231" name="CustomShape 3"/>
          <p:cNvSpPr/>
          <p:nvPr/>
        </p:nvSpPr>
        <p:spPr>
          <a:xfrm>
            <a:off x="3024000" y="1800000"/>
            <a:ext cx="6692040" cy="284220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gn="ctr">
              <a:lnSpc>
                <a:spcPct val="96000"/>
              </a:lnSpc>
            </a:pPr>
            <a:r>
              <a:rPr b="1" lang="en-US" sz="2200" spc="-1" strike="noStrike">
                <a:solidFill>
                  <a:srgbClr val="000000"/>
                </a:solidFill>
                <a:latin typeface="Arial"/>
                <a:ea typeface="DejaVu Sans"/>
              </a:rPr>
              <a:t>SCHOOL OF COMPUTER SCIENCE</a:t>
            </a:r>
            <a:endParaRPr b="0" lang="en-US" sz="2200" spc="-1" strike="noStrike">
              <a:latin typeface="Arial"/>
            </a:endParaRPr>
          </a:p>
          <a:p>
            <a:pPr algn="ctr">
              <a:lnSpc>
                <a:spcPct val="95000"/>
              </a:lnSpc>
            </a:pPr>
            <a:r>
              <a:rPr b="0" lang="en-US" sz="2400" spc="-1" strike="noStrike">
                <a:solidFill>
                  <a:srgbClr val="000000"/>
                </a:solidFill>
                <a:latin typeface="Arial"/>
                <a:ea typeface="DejaVu Sans"/>
              </a:rPr>
              <a:t>UNIVERSITY OF PETROLEUM &amp; ENERGY STUDIES</a:t>
            </a:r>
            <a:endParaRPr b="0" lang="en-US" sz="2400" spc="-1" strike="noStrike">
              <a:latin typeface="Arial"/>
            </a:endParaRPr>
          </a:p>
          <a:p>
            <a:pPr algn="ctr">
              <a:lnSpc>
                <a:spcPct val="100000"/>
              </a:lnSpc>
            </a:pPr>
            <a:r>
              <a:rPr b="0" lang="en-US" sz="2400" spc="-1" strike="noStrike">
                <a:solidFill>
                  <a:srgbClr val="000000"/>
                </a:solidFill>
                <a:latin typeface="Arial"/>
                <a:ea typeface="DejaVu Sans"/>
              </a:rPr>
              <a:t>Bidholi Campus, Energy Acres, Dehradun – 248007.</a:t>
            </a:r>
            <a:endParaRPr b="0" lang="en-US" sz="2400" spc="-1" strike="noStrike">
              <a:latin typeface="Arial"/>
            </a:endParaRPr>
          </a:p>
          <a:p>
            <a:pPr>
              <a:lnSpc>
                <a:spcPct val="100000"/>
              </a:lnSpc>
            </a:pPr>
            <a:endParaRPr b="0" lang="en-US" sz="2400" spc="-1" strike="noStrike">
              <a:latin typeface="Arial"/>
            </a:endParaRPr>
          </a:p>
          <a:p>
            <a:pPr algn="ctr">
              <a:lnSpc>
                <a:spcPct val="150000"/>
              </a:lnSpc>
            </a:pPr>
            <a:r>
              <a:rPr b="1" lang="en-US" sz="1600" spc="-1" strike="noStrike">
                <a:solidFill>
                  <a:srgbClr val="000000"/>
                </a:solidFill>
                <a:latin typeface="Arial"/>
                <a:ea typeface="DejaVu Sans"/>
              </a:rPr>
              <a:t>March - 2020</a:t>
            </a:r>
            <a:endParaRPr b="0" lang="en-US" sz="1600" spc="-1" strike="noStrike">
              <a:latin typeface="Arial"/>
            </a:endParaRPr>
          </a:p>
        </p:txBody>
      </p:sp>
    </p:spTree>
  </p:cSld>
  <mc:AlternateContent>
    <mc:Choice Requires="p14">
      <p:transition spd="slow" p14:dur="2000"/>
    </mc:Choice>
    <mc:Fallback>
      <p:transition spd="slow"/>
    </mc:Fallback>
  </mc:AlternateContent>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 Diagram Illustration</a:t>
            </a:r>
            <a:endParaRPr b="0" lang="en-US" sz="4400" spc="-1" strike="noStrike">
              <a:latin typeface="Arial"/>
            </a:endParaRPr>
          </a:p>
        </p:txBody>
      </p:sp>
      <p:sp>
        <p:nvSpPr>
          <p:cNvPr id="276" name="CustomShape 2"/>
          <p:cNvSpPr/>
          <p:nvPr/>
        </p:nvSpPr>
        <p:spPr>
          <a:xfrm>
            <a:off x="609480" y="1604520"/>
            <a:ext cx="10971720" cy="3976560"/>
          </a:xfrm>
          <a:prstGeom prst="rect">
            <a:avLst/>
          </a:prstGeom>
          <a:noFill/>
          <a:ln>
            <a:noFill/>
          </a:ln>
        </p:spPr>
        <p:style>
          <a:lnRef idx="0"/>
          <a:fillRef idx="0"/>
          <a:effectRef idx="0"/>
          <a:fontRef idx="minor"/>
        </p:style>
      </p:sp>
      <p:pic>
        <p:nvPicPr>
          <p:cNvPr id="277" name="Image1" descr=""/>
          <p:cNvPicPr/>
          <p:nvPr/>
        </p:nvPicPr>
        <p:blipFill>
          <a:blip r:embed="rId1"/>
          <a:stretch/>
        </p:blipFill>
        <p:spPr>
          <a:xfrm>
            <a:off x="609480" y="1499040"/>
            <a:ext cx="10645560" cy="4082040"/>
          </a:xfrm>
          <a:prstGeom prst="rect">
            <a:avLst/>
          </a:prstGeom>
          <a:ln>
            <a:noFill/>
          </a:ln>
        </p:spPr>
      </p:pic>
    </p:spTree>
  </p:cSld>
  <mc:AlternateContent>
    <mc:Choice Requires="p14">
      <p:transition spd="slow" p14:dur="2000"/>
    </mc:Choice>
    <mc:Fallback>
      <p:transition spd="slow"/>
    </mc:Fallback>
  </mc:AlternateContent>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 vs FTP</a:t>
            </a:r>
            <a:endParaRPr b="0" lang="en-US" sz="4400" spc="-1" strike="noStrike">
              <a:latin typeface="Arial"/>
            </a:endParaRPr>
          </a:p>
        </p:txBody>
      </p:sp>
      <p:sp>
        <p:nvSpPr>
          <p:cNvPr id="279" name="CustomShape 2"/>
          <p:cNvSpPr/>
          <p:nvPr/>
        </p:nvSpPr>
        <p:spPr>
          <a:xfrm>
            <a:off x="609480" y="1719720"/>
            <a:ext cx="10971720" cy="374580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So, how does encryption impact your choice between SFTP vs. FTP? The traditional file transfer protocol (FTP) is a simple way of transferring data, but it offers nothing in terms of data protection. Files are transferred without encryption, making data readable for anyone who intercepts it. While this is fine if you’re just sending unimportant files, this could lead to major data compromises if you’re sending crucial data. </a:t>
            </a:r>
            <a:endParaRPr b="0" lang="en-US" sz="2800" spc="-1" strike="noStrike">
              <a:latin typeface="Arial"/>
            </a:endParaRPr>
          </a:p>
          <a:p>
            <a:pPr>
              <a:lnSpc>
                <a:spcPct val="90000"/>
              </a:lnSpc>
              <a:spcBef>
                <a:spcPts val="1001"/>
              </a:spcBef>
            </a:pPr>
            <a:r>
              <a:rPr b="0" lang="en-US" sz="2800" spc="-1" strike="noStrike">
                <a:solidFill>
                  <a:srgbClr val="000000"/>
                </a:solidFill>
                <a:latin typeface="Arial"/>
                <a:ea typeface="DejaVu Sans"/>
              </a:rPr>
              <a:t> </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 vs FTP</a:t>
            </a:r>
            <a:endParaRPr b="0" lang="en-US" sz="4400" spc="-1" strike="noStrike">
              <a:latin typeface="Arial"/>
            </a:endParaRPr>
          </a:p>
        </p:txBody>
      </p:sp>
      <p:sp>
        <p:nvSpPr>
          <p:cNvPr id="281" name="CustomShape 2"/>
          <p:cNvSpPr/>
          <p:nvPr/>
        </p:nvSpPr>
        <p:spPr>
          <a:xfrm>
            <a:off x="609480" y="1913760"/>
            <a:ext cx="10971720" cy="3358080"/>
          </a:xfrm>
          <a:prstGeom prst="rect">
            <a:avLst/>
          </a:prstGeom>
          <a:noFill/>
          <a:ln>
            <a:noFill/>
          </a:ln>
        </p:spPr>
        <p:style>
          <a:lnRef idx="0"/>
          <a:fillRef idx="0"/>
          <a:effectRef idx="0"/>
          <a:fontRef idx="minor"/>
        </p:style>
        <p:txBody>
          <a:bodyPr lIns="0" rIns="0" tIns="0" bIns="0" anchor="ctr"/>
          <a:p>
            <a:pPr>
              <a:lnSpc>
                <a:spcPct val="90000"/>
              </a:lnSpc>
              <a:spcBef>
                <a:spcPts val="1001"/>
              </a:spcBef>
            </a:pPr>
            <a:endParaRPr b="0" lang="en-US" sz="1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SFTP, in contrast, offers a secure shell protecting files. Because files are encrypted, you don’t have to worry about data falling into the wrong hands. This is the ideal mode of transfer for any file that you want to protect. SFTP uses an encrypted type of fingerprint technology to first verify host keys before any data transfer has taken place.</a:t>
            </a:r>
            <a:endParaRPr b="0" lang="en-US" sz="2800" spc="-1" strike="noStrike">
              <a:latin typeface="Arial"/>
            </a:endParaRPr>
          </a:p>
          <a:p>
            <a:pPr>
              <a:lnSpc>
                <a:spcPct val="90000"/>
              </a:lnSpc>
              <a:spcBef>
                <a:spcPts val="1001"/>
              </a:spcBef>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 Code</a:t>
            </a:r>
            <a:endParaRPr b="0" lang="en-US" sz="4400" spc="-1" strike="noStrike">
              <a:latin typeface="Arial"/>
            </a:endParaRPr>
          </a:p>
        </p:txBody>
      </p:sp>
      <p:sp>
        <p:nvSpPr>
          <p:cNvPr id="283" name="CustomShape 2"/>
          <p:cNvSpPr/>
          <p:nvPr/>
        </p:nvSpPr>
        <p:spPr>
          <a:xfrm>
            <a:off x="609480" y="3399120"/>
            <a:ext cx="10971720" cy="387000"/>
          </a:xfrm>
          <a:prstGeom prst="rect">
            <a:avLst/>
          </a:prstGeom>
          <a:noFill/>
          <a:ln>
            <a:noFill/>
          </a:ln>
        </p:spPr>
        <p:style>
          <a:lnRef idx="0"/>
          <a:fillRef idx="0"/>
          <a:effectRef idx="0"/>
          <a:fontRef idx="minor"/>
        </p:style>
        <p:txBody>
          <a:bodyPr lIns="0" rIns="0" tIns="0" bIns="0" anchor="ctr"/>
          <a:p>
            <a:pPr>
              <a:lnSpc>
                <a:spcPct val="90000"/>
              </a:lnSpc>
              <a:spcBef>
                <a:spcPts val="1001"/>
              </a:spcBef>
            </a:pPr>
            <a:r>
              <a:rPr b="0" lang="en-US" sz="2800" spc="-1" strike="noStrike">
                <a:solidFill>
                  <a:srgbClr val="000000"/>
                </a:solidFill>
                <a:latin typeface="Arial"/>
                <a:ea typeface="DejaVu Sans"/>
              </a:rPr>
              <a:t>       </a:t>
            </a:r>
            <a:endParaRPr b="0" lang="en-US" sz="2800" spc="-1" strike="noStrike">
              <a:latin typeface="Arial"/>
            </a:endParaRPr>
          </a:p>
        </p:txBody>
      </p:sp>
      <p:pic>
        <p:nvPicPr>
          <p:cNvPr id="284" name="Picture 4" descr=""/>
          <p:cNvPicPr/>
          <p:nvPr/>
        </p:nvPicPr>
        <p:blipFill>
          <a:blip r:embed="rId1"/>
          <a:stretch/>
        </p:blipFill>
        <p:spPr>
          <a:xfrm>
            <a:off x="8689680" y="216720"/>
            <a:ext cx="3428280" cy="6362280"/>
          </a:xfrm>
          <a:prstGeom prst="rect">
            <a:avLst/>
          </a:prstGeom>
          <a:ln>
            <a:noFill/>
          </a:ln>
        </p:spPr>
      </p:pic>
    </p:spTree>
  </p:cSld>
  <mc:AlternateContent>
    <mc:Choice Requires="p14">
      <p:transition spd="slow" p14:dur="2000"/>
    </mc:Choice>
    <mc:Fallback>
      <p:transition spd="slow"/>
    </mc:Fallback>
  </mc:AlternateContent>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609480" y="541440"/>
            <a:ext cx="10971720" cy="608760"/>
          </a:xfrm>
          <a:prstGeom prst="rect">
            <a:avLst/>
          </a:prstGeom>
          <a:noFill/>
          <a:ln>
            <a:noFill/>
          </a:ln>
        </p:spPr>
        <p:style>
          <a:lnRef idx="0"/>
          <a:fillRef idx="0"/>
          <a:effectRef idx="0"/>
          <a:fontRef idx="minor"/>
        </p:style>
        <p:txBody>
          <a:bodyPr lIns="0" rIns="0" tIns="0" bIns="0" anchor="ctr"/>
          <a:p>
            <a:pPr>
              <a:lnSpc>
                <a:spcPct val="90000"/>
              </a:lnSpc>
            </a:pPr>
            <a:r>
              <a:rPr b="0" lang="en-US" sz="4400" spc="-1" strike="noStrike">
                <a:solidFill>
                  <a:srgbClr val="000000"/>
                </a:solidFill>
                <a:latin typeface="Arial"/>
                <a:ea typeface="DejaVu Sans"/>
              </a:rPr>
              <a:t>SFTP Finish</a:t>
            </a:r>
            <a:endParaRPr b="0" lang="en-US" sz="4400" spc="-1" strike="noStrike">
              <a:latin typeface="Arial"/>
            </a:endParaRPr>
          </a:p>
        </p:txBody>
      </p:sp>
      <p:sp>
        <p:nvSpPr>
          <p:cNvPr id="286" name="CustomShape 2"/>
          <p:cNvSpPr/>
          <p:nvPr/>
        </p:nvSpPr>
        <p:spPr>
          <a:xfrm>
            <a:off x="609480" y="3399120"/>
            <a:ext cx="10971720" cy="387000"/>
          </a:xfrm>
          <a:prstGeom prst="rect">
            <a:avLst/>
          </a:prstGeom>
          <a:noFill/>
          <a:ln>
            <a:noFill/>
          </a:ln>
        </p:spPr>
        <p:style>
          <a:lnRef idx="0"/>
          <a:fillRef idx="0"/>
          <a:effectRef idx="0"/>
          <a:fontRef idx="minor"/>
        </p:style>
        <p:txBody>
          <a:bodyPr lIns="0" rIns="0" tIns="0" bIns="0" anchor="ctr"/>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pic>
        <p:nvPicPr>
          <p:cNvPr id="287" name="Picture 7" descr=""/>
          <p:cNvPicPr/>
          <p:nvPr/>
        </p:nvPicPr>
        <p:blipFill>
          <a:blip r:embed="rId1"/>
          <a:stretch/>
        </p:blipFill>
        <p:spPr>
          <a:xfrm>
            <a:off x="2199600" y="2071440"/>
            <a:ext cx="7791840" cy="3621600"/>
          </a:xfrm>
          <a:prstGeom prst="rect">
            <a:avLst/>
          </a:prstGeom>
          <a:ln>
            <a:noFill/>
          </a:ln>
        </p:spPr>
      </p:pic>
    </p:spTree>
  </p:cSld>
  <mc:AlternateContent>
    <mc:Choice Requires="p14">
      <p:transition spd="slow" p14:dur="2000"/>
    </mc:Choice>
    <mc:Fallback>
      <p:transition spd="slow"/>
    </mc:Fallback>
  </mc:AlternateContent>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528000" y="432000"/>
            <a:ext cx="5325120" cy="1308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000" spc="-1" strike="noStrike">
                <a:solidFill>
                  <a:srgbClr val="000000"/>
                </a:solidFill>
                <a:latin typeface="Calibri Light"/>
                <a:ea typeface="DejaVu Sans"/>
              </a:rPr>
              <a:t>System Requirements</a:t>
            </a:r>
            <a:endParaRPr b="0" lang="en-US" sz="4000" spc="-1" strike="noStrike">
              <a:latin typeface="Arial"/>
            </a:endParaRPr>
          </a:p>
          <a:p>
            <a:pPr algn="ctr">
              <a:lnSpc>
                <a:spcPct val="100000"/>
              </a:lnSpc>
            </a:pPr>
            <a:endParaRPr b="0" lang="en-US" sz="4000" spc="-1" strike="noStrike">
              <a:latin typeface="Arial"/>
            </a:endParaRPr>
          </a:p>
        </p:txBody>
      </p:sp>
      <p:sp>
        <p:nvSpPr>
          <p:cNvPr id="289" name="CustomShape 2"/>
          <p:cNvSpPr/>
          <p:nvPr/>
        </p:nvSpPr>
        <p:spPr>
          <a:xfrm>
            <a:off x="787680" y="1186920"/>
            <a:ext cx="11013120" cy="5370840"/>
          </a:xfrm>
          <a:prstGeom prst="rect">
            <a:avLst/>
          </a:prstGeom>
          <a:noFill/>
          <a:ln>
            <a:noFill/>
          </a:ln>
        </p:spPr>
        <p:style>
          <a:lnRef idx="0"/>
          <a:fillRef idx="0"/>
          <a:effectRef idx="0"/>
          <a:fontRef idx="minor"/>
        </p:style>
        <p:txBody>
          <a:bodyPr lIns="90000" rIns="90000" tIns="45000" bIns="45000"/>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The minimum software requirement specifications for developing this project are as follows: </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Operating System         :        Windows 10</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Language                        :        Python</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Office Suite                    :        Microsoft Office</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CustomShape 1"/>
          <p:cNvSpPr/>
          <p:nvPr/>
        </p:nvSpPr>
        <p:spPr>
          <a:xfrm>
            <a:off x="3528000" y="432000"/>
            <a:ext cx="5325120" cy="13089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000" spc="-1" strike="noStrike">
                <a:solidFill>
                  <a:srgbClr val="000000"/>
                </a:solidFill>
                <a:latin typeface="Calibri Light"/>
                <a:ea typeface="DejaVu Sans"/>
              </a:rPr>
              <a:t>System Requirements</a:t>
            </a:r>
            <a:endParaRPr b="0" lang="en-US" sz="4000" spc="-1" strike="noStrike">
              <a:latin typeface="Arial"/>
            </a:endParaRPr>
          </a:p>
          <a:p>
            <a:pPr algn="ctr">
              <a:lnSpc>
                <a:spcPct val="100000"/>
              </a:lnSpc>
            </a:pPr>
            <a:endParaRPr b="0" lang="en-US" sz="4000" spc="-1" strike="noStrike">
              <a:latin typeface="Arial"/>
            </a:endParaRPr>
          </a:p>
        </p:txBody>
      </p:sp>
      <p:sp>
        <p:nvSpPr>
          <p:cNvPr id="291" name="CustomShape 2"/>
          <p:cNvSpPr/>
          <p:nvPr/>
        </p:nvSpPr>
        <p:spPr>
          <a:xfrm>
            <a:off x="787680" y="1186920"/>
            <a:ext cx="11013120" cy="4860000"/>
          </a:xfrm>
          <a:prstGeom prst="rect">
            <a:avLst/>
          </a:prstGeom>
          <a:noFill/>
          <a:ln>
            <a:noFill/>
          </a:ln>
        </p:spPr>
        <p:style>
          <a:lnRef idx="0"/>
          <a:fillRef idx="0"/>
          <a:effectRef idx="0"/>
          <a:fontRef idx="minor"/>
        </p:style>
        <p:txBody>
          <a:bodyPr lIns="90000" rIns="90000" tIns="45000" bIns="45000"/>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The minimum hardware requirement specification for developing this project is as follows:</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    </a:t>
            </a:r>
            <a:r>
              <a:rPr b="1" lang="en-US" sz="2800" spc="-1" strike="noStrike">
                <a:solidFill>
                  <a:srgbClr val="000000"/>
                </a:solidFill>
                <a:latin typeface="Calibri"/>
                <a:ea typeface="DejaVu Sans"/>
              </a:rPr>
              <a:t>Processor           </a:t>
            </a:r>
            <a:r>
              <a:rPr b="1" lang="en-US" sz="2800" spc="-1" strike="noStrike">
                <a:solidFill>
                  <a:srgbClr val="000000"/>
                </a:solidFill>
                <a:latin typeface="Calibri"/>
                <a:ea typeface="DejaVu Sans"/>
              </a:rPr>
              <a:t>	</a:t>
            </a:r>
            <a:r>
              <a:rPr b="1" lang="en-US" sz="2800" spc="-1" strike="noStrike">
                <a:solidFill>
                  <a:srgbClr val="000000"/>
                </a:solidFill>
                <a:latin typeface="Calibri"/>
                <a:ea typeface="DejaVu Sans"/>
              </a:rPr>
              <a:t> :    Intel i3</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    </a:t>
            </a:r>
            <a:r>
              <a:rPr b="1" lang="en-US" sz="2800" spc="-1" strike="noStrike">
                <a:solidFill>
                  <a:srgbClr val="000000"/>
                </a:solidFill>
                <a:latin typeface="Calibri"/>
                <a:ea typeface="DejaVu Sans"/>
              </a:rPr>
              <a:t>RAM                   </a:t>
            </a:r>
            <a:r>
              <a:rPr b="1" lang="en-US" sz="2800" spc="-1" strike="noStrike">
                <a:solidFill>
                  <a:srgbClr val="000000"/>
                </a:solidFill>
                <a:latin typeface="Calibri"/>
                <a:ea typeface="DejaVu Sans"/>
              </a:rPr>
              <a:t>	</a:t>
            </a:r>
            <a:r>
              <a:rPr b="1" lang="en-US" sz="2800" spc="-1" strike="noStrike">
                <a:solidFill>
                  <a:srgbClr val="000000"/>
                </a:solidFill>
                <a:latin typeface="Calibri"/>
                <a:ea typeface="DejaVu Sans"/>
              </a:rPr>
              <a:t> :    8GB RAM</a:t>
            </a: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 </a:t>
            </a:r>
            <a:endParaRPr b="0" lang="en-US" sz="2800" spc="-1" strike="noStrike">
              <a:latin typeface="Arial"/>
            </a:endParaRPr>
          </a:p>
          <a:p>
            <a:pPr marL="228600" indent="-227160">
              <a:lnSpc>
                <a:spcPct val="90000"/>
              </a:lnSpc>
              <a:spcBef>
                <a:spcPts val="1001"/>
              </a:spcBef>
              <a:buClr>
                <a:srgbClr val="000000"/>
              </a:buClr>
              <a:buFont typeface="Arial"/>
              <a:buChar char="•"/>
            </a:pPr>
            <a:r>
              <a:rPr b="1" lang="en-US" sz="2800" spc="-1" strike="noStrike">
                <a:solidFill>
                  <a:srgbClr val="000000"/>
                </a:solidFill>
                <a:latin typeface="Calibri"/>
                <a:ea typeface="DejaVu Sans"/>
              </a:rPr>
              <a:t>    </a:t>
            </a:r>
            <a:r>
              <a:rPr b="1" lang="en-US" sz="2800" spc="-1" strike="noStrike">
                <a:solidFill>
                  <a:srgbClr val="000000"/>
                </a:solidFill>
                <a:latin typeface="Calibri"/>
                <a:ea typeface="DejaVu Sans"/>
              </a:rPr>
              <a:t>Hard Disk                      :    10GB         </a:t>
            </a:r>
            <a:endParaRPr b="0" lang="en-US" sz="2800" spc="-1" strike="noStrike">
              <a:latin typeface="Arial"/>
            </a:endParaRPr>
          </a:p>
          <a:p>
            <a:pPr>
              <a:lnSpc>
                <a:spcPct val="90000"/>
              </a:lnSpc>
              <a:spcBef>
                <a:spcPts val="1001"/>
              </a:spcBef>
            </a:pPr>
            <a:endParaRPr b="0" lang="en-US" sz="2800" spc="-1" strike="noStrike">
              <a:latin typeface="Arial"/>
            </a:endParaRPr>
          </a:p>
          <a:p>
            <a:pPr>
              <a:lnSpc>
                <a:spcPct val="100000"/>
              </a:lnSpc>
            </a:pP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609480" y="291960"/>
            <a:ext cx="10971720" cy="1107360"/>
          </a:xfrm>
          <a:prstGeom prst="rect">
            <a:avLst/>
          </a:prstGeom>
          <a:noFill/>
          <a:ln>
            <a:noFill/>
          </a:ln>
        </p:spPr>
        <p:style>
          <a:lnRef idx="0"/>
          <a:fillRef idx="0"/>
          <a:effectRef idx="0"/>
          <a:fontRef idx="minor"/>
        </p:style>
        <p:txBody>
          <a:bodyPr lIns="0" rIns="0" tIns="0" bIns="0" anchor="ctr"/>
          <a:p>
            <a:pPr>
              <a:lnSpc>
                <a:spcPct val="90000"/>
              </a:lnSpc>
            </a:pPr>
            <a:r>
              <a:rPr b="1" lang="en-US" sz="4000" spc="-1" strike="noStrike">
                <a:solidFill>
                  <a:srgbClr val="000000"/>
                </a:solidFill>
                <a:latin typeface="Calibri Light"/>
                <a:ea typeface="DejaVu Sans"/>
              </a:rPr>
              <a:t>Application Of Audio Steganography</a:t>
            </a:r>
            <a:br/>
            <a:endParaRPr b="0" lang="en-US" sz="4000" spc="-1" strike="noStrike">
              <a:latin typeface="Arial"/>
            </a:endParaRPr>
          </a:p>
        </p:txBody>
      </p:sp>
      <p:sp>
        <p:nvSpPr>
          <p:cNvPr id="293" name="CustomShape 2"/>
          <p:cNvSpPr/>
          <p:nvPr/>
        </p:nvSpPr>
        <p:spPr>
          <a:xfrm>
            <a:off x="609480" y="1215360"/>
            <a:ext cx="10971720" cy="6125040"/>
          </a:xfrm>
          <a:prstGeom prst="rect">
            <a:avLst/>
          </a:prstGeom>
          <a:noFill/>
          <a:ln>
            <a:noFill/>
          </a:ln>
        </p:spPr>
        <p:style>
          <a:lnRef idx="0"/>
          <a:fillRef idx="0"/>
          <a:effectRef idx="0"/>
          <a:fontRef idx="minor"/>
        </p:style>
        <p:txBody>
          <a:bodyPr lIns="0" rIns="0" tIns="0" bIns="0" anchor="ctr"/>
          <a:p>
            <a:pPr marL="720">
              <a:lnSpc>
                <a:spcPct val="90000"/>
              </a:lnSpc>
              <a:spcBef>
                <a:spcPts val="1001"/>
              </a:spcBef>
            </a:pPr>
            <a:r>
              <a:rPr b="0" lang="en-US" sz="2800" spc="-1" strike="noStrike" baseline="-25000">
                <a:solidFill>
                  <a:srgbClr val="000000"/>
                </a:solidFill>
                <a:latin typeface="Calibri"/>
                <a:ea typeface="DejaVu Sans"/>
              </a:rPr>
              <a:t>Audio steganography is applicable to, but not limited:</a:t>
            </a:r>
            <a:endParaRPr b="0" lang="en-US" sz="2800" spc="-1" strike="noStrike">
              <a:latin typeface="Arial"/>
            </a:endParaRPr>
          </a:p>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1) Confidential communication and secret data storing</a:t>
            </a:r>
            <a:endParaRPr b="0" lang="en-US" sz="2800" spc="-1" strike="noStrike">
              <a:latin typeface="Arial"/>
            </a:endParaRPr>
          </a:p>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2) Protection of data alteration</a:t>
            </a:r>
            <a:endParaRPr b="0" lang="en-US" sz="2800" spc="-1" strike="noStrike">
              <a:latin typeface="Arial"/>
            </a:endParaRPr>
          </a:p>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3) Access control system for digital content distribution</a:t>
            </a:r>
            <a:endParaRPr b="0" lang="en-US" sz="2800" spc="-1" strike="noStrike">
              <a:latin typeface="Arial"/>
            </a:endParaRPr>
          </a:p>
          <a:p>
            <a:pPr marL="228600" indent="-227160">
              <a:lnSpc>
                <a:spcPct val="90000"/>
              </a:lnSpc>
              <a:spcBef>
                <a:spcPts val="1001"/>
              </a:spcBef>
              <a:buClr>
                <a:srgbClr val="000000"/>
              </a:buClr>
              <a:buFont typeface="Arial"/>
              <a:buChar char="•"/>
            </a:pPr>
            <a:r>
              <a:rPr b="0" lang="en-US" sz="2800" spc="-1" strike="noStrike">
                <a:solidFill>
                  <a:srgbClr val="000000"/>
                </a:solidFill>
                <a:latin typeface="Calibri"/>
                <a:ea typeface="DejaVu Sans"/>
              </a:rPr>
              <a:t>4) Media Database systems</a:t>
            </a:r>
            <a:endParaRPr b="0" lang="en-US" sz="2800" spc="-1" strike="noStrike">
              <a:latin typeface="Arial"/>
            </a:endParaRPr>
          </a:p>
          <a:p>
            <a:pPr>
              <a:lnSpc>
                <a:spcPct val="90000"/>
              </a:lnSpc>
              <a:spcBef>
                <a:spcPts val="1001"/>
              </a:spcBef>
            </a:pPr>
            <a:endParaRPr b="0" lang="en-US" sz="2800" spc="-1" strike="noStrike">
              <a:latin typeface="Arial"/>
            </a:endParaRPr>
          </a:p>
          <a:p>
            <a:pPr marL="228600" indent="-227880">
              <a:lnSpc>
                <a:spcPct val="90000"/>
              </a:lnSpc>
              <a:spcBef>
                <a:spcPts val="1001"/>
              </a:spcBef>
              <a:buClr>
                <a:srgbClr val="000000"/>
              </a:buClr>
              <a:buFont typeface="Arial"/>
              <a:buChar char="•"/>
            </a:pPr>
            <a:r>
              <a:rPr b="0" lang="en-US" sz="2800" spc="-1" strike="noStrike">
                <a:solidFill>
                  <a:srgbClr val="000000"/>
                </a:solidFill>
                <a:latin typeface="Arial"/>
                <a:ea typeface="DejaVu Sans"/>
              </a:rPr>
              <a:t> </a:t>
            </a:r>
            <a:endParaRPr b="0" lang="en-US" sz="2800" spc="-1" strike="noStrike">
              <a:latin typeface="Arial"/>
            </a:endParaRPr>
          </a:p>
        </p:txBody>
      </p:sp>
    </p:spTree>
  </p:cSld>
  <mc:AlternateContent>
    <mc:Choice Requires="p14">
      <p:transition spd="slow" p14:dur="2000"/>
    </mc:Choice>
    <mc:Fallback>
      <p:transition spd="slow"/>
    </mc:Fallback>
  </mc:AlternateContent>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762120" y="426960"/>
            <a:ext cx="10968480" cy="113868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400" spc="-1" strike="noStrike">
                <a:solidFill>
                  <a:srgbClr val="000000"/>
                </a:solidFill>
                <a:latin typeface="Calibri"/>
                <a:ea typeface="DejaVu Sans"/>
              </a:rPr>
              <a:t>Submitted By:</a:t>
            </a:r>
            <a:endParaRPr b="0" lang="en-US" sz="4400" spc="-1" strike="noStrike">
              <a:latin typeface="Arial"/>
            </a:endParaRPr>
          </a:p>
        </p:txBody>
      </p:sp>
      <p:graphicFrame>
        <p:nvGraphicFramePr>
          <p:cNvPr id="233" name="Table 2"/>
          <p:cNvGraphicFramePr/>
          <p:nvPr/>
        </p:nvGraphicFramePr>
        <p:xfrm>
          <a:off x="1620360" y="1288080"/>
          <a:ext cx="8708400" cy="3007440"/>
        </p:xfrm>
        <a:graphic>
          <a:graphicData uri="http://schemas.openxmlformats.org/drawingml/2006/table">
            <a:tbl>
              <a:tblPr/>
              <a:tblGrid>
                <a:gridCol w="2902680"/>
                <a:gridCol w="2955600"/>
                <a:gridCol w="2850480"/>
              </a:tblGrid>
              <a:tr h="1343880">
                <a:tc>
                  <a:txBody>
                    <a:bodyPr lIns="90000" rIns="90000"/>
                    <a:p>
                      <a:pPr algn="ctr">
                        <a:lnSpc>
                          <a:spcPct val="100000"/>
                        </a:lnSpc>
                      </a:pPr>
                      <a:r>
                        <a:rPr b="0" lang="en-US" sz="4000" spc="-1" strike="noStrike">
                          <a:solidFill>
                            <a:srgbClr val="000000"/>
                          </a:solidFill>
                          <a:latin typeface="Arial"/>
                          <a:ea typeface="DejaVu Sans"/>
                        </a:rPr>
                        <a:t>Name</a:t>
                      </a:r>
                      <a:endParaRPr b="0" lang="en-US" sz="4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6633"/>
                    </a:solidFill>
                  </a:tcPr>
                </a:tc>
                <a:tc>
                  <a:txBody>
                    <a:bodyPr lIns="90000" rIns="90000"/>
                    <a:p>
                      <a:pPr algn="ctr">
                        <a:lnSpc>
                          <a:spcPct val="100000"/>
                        </a:lnSpc>
                      </a:pPr>
                      <a:r>
                        <a:rPr b="0" lang="en-US" sz="4000" spc="-1" strike="noStrike">
                          <a:solidFill>
                            <a:srgbClr val="000000"/>
                          </a:solidFill>
                          <a:latin typeface="Arial"/>
                          <a:ea typeface="DejaVu Sans"/>
                        </a:rPr>
                        <a:t>Enrollment Number</a:t>
                      </a:r>
                      <a:endParaRPr b="0" lang="en-US" sz="4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6633"/>
                    </a:solidFill>
                  </a:tcPr>
                </a:tc>
                <a:tc>
                  <a:txBody>
                    <a:bodyPr lIns="90000" rIns="90000"/>
                    <a:p>
                      <a:pPr marL="3240" algn="ctr">
                        <a:lnSpc>
                          <a:spcPct val="100000"/>
                        </a:lnSpc>
                      </a:pPr>
                      <a:r>
                        <a:rPr b="0" lang="en-US" sz="4000" spc="-1" strike="noStrike">
                          <a:solidFill>
                            <a:srgbClr val="000000"/>
                          </a:solidFill>
                          <a:latin typeface="Times New Roman"/>
                          <a:ea typeface="DejaVu Sans"/>
                        </a:rPr>
                        <a:t>Role</a:t>
                      </a:r>
                      <a:endParaRPr b="0" lang="en-US" sz="40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6633"/>
                    </a:solidFill>
                  </a:tcPr>
                </a:tc>
              </a:tr>
              <a:tr h="831960">
                <a:tc>
                  <a:txBody>
                    <a:bodyPr lIns="90000" rIns="90000"/>
                    <a:p>
                      <a:pPr algn="ctr">
                        <a:lnSpc>
                          <a:spcPct val="100000"/>
                        </a:lnSpc>
                      </a:pPr>
                      <a:r>
                        <a:rPr b="0" lang="en-US" sz="2600" spc="-1" strike="noStrike">
                          <a:solidFill>
                            <a:srgbClr val="000000"/>
                          </a:solidFill>
                          <a:latin typeface="Arial"/>
                          <a:ea typeface="DejaVu Sans"/>
                        </a:rPr>
                        <a:t>Ayush Sharma</a:t>
                      </a:r>
                      <a:endParaRPr b="0" lang="en-US" sz="2600" spc="-1" strike="noStrike">
                        <a:latin typeface="Arial"/>
                      </a:endParaRPr>
                    </a:p>
                    <a:p>
                      <a:pPr algn="ctr">
                        <a:lnSpc>
                          <a:spcPct val="100000"/>
                        </a:lnSpc>
                      </a:pP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c>
                  <a:txBody>
                    <a:bodyPr lIns="90000" rIns="90000"/>
                    <a:p>
                      <a:pPr algn="ctr">
                        <a:lnSpc>
                          <a:spcPct val="100000"/>
                        </a:lnSpc>
                      </a:pPr>
                      <a:r>
                        <a:rPr b="0" lang="en-US" sz="2600" spc="-1" strike="noStrike">
                          <a:solidFill>
                            <a:srgbClr val="000000"/>
                          </a:solidFill>
                          <a:latin typeface="Arial"/>
                          <a:ea typeface="DejaVu Sans"/>
                        </a:rPr>
                        <a:t>R134217045</a:t>
                      </a:r>
                      <a:endParaRPr b="0" lang="en-US" sz="2600" spc="-1" strike="noStrike">
                        <a:latin typeface="Arial"/>
                      </a:endParaRPr>
                    </a:p>
                    <a:p>
                      <a:pPr algn="ctr">
                        <a:lnSpc>
                          <a:spcPct val="100000"/>
                        </a:lnSpc>
                      </a:pP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c>
                  <a:txBody>
                    <a:bodyPr lIns="90000" rIns="90000"/>
                    <a:p>
                      <a:pPr marL="216000" indent="-212040">
                        <a:lnSpc>
                          <a:spcPct val="100000"/>
                        </a:lnSpc>
                        <a:buClr>
                          <a:srgbClr val="000000"/>
                        </a:buClr>
                        <a:buSzPct val="45000"/>
                        <a:buFont typeface="Wingdings" charset="2"/>
                        <a:buChar char=""/>
                      </a:pPr>
                      <a:r>
                        <a:rPr b="0" lang="en-US" sz="2400" spc="-1" strike="noStrike">
                          <a:solidFill>
                            <a:srgbClr val="000000"/>
                          </a:solidFill>
                          <a:latin typeface="Times New Roman"/>
                          <a:ea typeface="DejaVu Sans"/>
                        </a:rPr>
                        <a:t>Coder</a:t>
                      </a:r>
                      <a:endParaRPr b="0" lang="en-US" sz="2400" spc="-1" strike="noStrike">
                        <a:latin typeface="Arial"/>
                      </a:endParaRPr>
                    </a:p>
                    <a:p>
                      <a:pPr marL="216000" indent="-212040">
                        <a:lnSpc>
                          <a:spcPct val="100000"/>
                        </a:lnSpc>
                        <a:buClr>
                          <a:srgbClr val="000000"/>
                        </a:buClr>
                        <a:buSzPct val="45000"/>
                        <a:buFont typeface="Wingdings" charset="2"/>
                        <a:buChar char=""/>
                      </a:pPr>
                      <a:r>
                        <a:rPr b="0" lang="en-US" sz="2400" spc="-1" strike="noStrike">
                          <a:solidFill>
                            <a:srgbClr val="000000"/>
                          </a:solidFill>
                          <a:latin typeface="Times New Roman"/>
                          <a:ea typeface="DejaVu Sans"/>
                        </a:rPr>
                        <a:t>Implementor</a:t>
                      </a:r>
                      <a:endParaRPr b="0" lang="en-US" sz="24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cc99"/>
                    </a:solidFill>
                  </a:tcPr>
                </a:tc>
              </a:tr>
              <a:tr h="831960">
                <a:tc>
                  <a:txBody>
                    <a:bodyPr lIns="90000" rIns="90000"/>
                    <a:p>
                      <a:pPr algn="ctr">
                        <a:lnSpc>
                          <a:spcPct val="100000"/>
                        </a:lnSpc>
                      </a:pPr>
                      <a:r>
                        <a:rPr b="0" lang="en-US" sz="2600" spc="-1" strike="noStrike">
                          <a:solidFill>
                            <a:srgbClr val="000000"/>
                          </a:solidFill>
                          <a:latin typeface="Arial"/>
                          <a:ea typeface="DejaVu Sans"/>
                        </a:rPr>
                        <a:t>Mehul Aggarwal</a:t>
                      </a: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c>
                  <a:txBody>
                    <a:bodyPr lIns="90000" rIns="90000"/>
                    <a:p>
                      <a:pPr algn="ctr">
                        <a:lnSpc>
                          <a:spcPct val="100000"/>
                        </a:lnSpc>
                      </a:pPr>
                      <a:r>
                        <a:rPr b="0" lang="en-US" sz="2600" spc="-1" strike="noStrike">
                          <a:solidFill>
                            <a:srgbClr val="000000"/>
                          </a:solidFill>
                          <a:latin typeface="Arial"/>
                          <a:ea typeface="DejaVu Sans"/>
                        </a:rPr>
                        <a:t>R134217083</a:t>
                      </a:r>
                      <a:endParaRPr b="0" lang="en-US" sz="2600" spc="-1" strike="noStrike">
                        <a:latin typeface="Arial"/>
                      </a:endParaRPr>
                    </a:p>
                    <a:p>
                      <a:pPr algn="ctr">
                        <a:lnSpc>
                          <a:spcPct val="100000"/>
                        </a:lnSpc>
                      </a:pPr>
                      <a:endParaRPr b="0" lang="en-US" sz="26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c>
                  <a:txBody>
                    <a:bodyPr lIns="90000" rIns="90000"/>
                    <a:p>
                      <a:pPr marL="216000" indent="-212040">
                        <a:lnSpc>
                          <a:spcPct val="100000"/>
                        </a:lnSpc>
                        <a:buClr>
                          <a:srgbClr val="000000"/>
                        </a:buClr>
                        <a:buSzPct val="45000"/>
                        <a:buFont typeface="Wingdings" charset="2"/>
                        <a:buChar char=""/>
                      </a:pPr>
                      <a:r>
                        <a:rPr b="0" lang="en-US" sz="2200" spc="-1" strike="noStrike">
                          <a:solidFill>
                            <a:srgbClr val="000000"/>
                          </a:solidFill>
                          <a:latin typeface="Arial"/>
                          <a:ea typeface="DejaVu Sans"/>
                        </a:rPr>
                        <a:t>Coder </a:t>
                      </a:r>
                      <a:endParaRPr b="0" lang="en-US" sz="2200" spc="-1" strike="noStrike">
                        <a:latin typeface="Arial"/>
                      </a:endParaRPr>
                    </a:p>
                    <a:p>
                      <a:pPr marL="216000" indent="-212040">
                        <a:lnSpc>
                          <a:spcPct val="100000"/>
                        </a:lnSpc>
                        <a:buClr>
                          <a:srgbClr val="000000"/>
                        </a:buClr>
                        <a:buSzPct val="45000"/>
                        <a:buFont typeface="Wingdings" charset="2"/>
                        <a:buChar char=""/>
                      </a:pPr>
                      <a:r>
                        <a:rPr b="0" lang="en-US" sz="2200" spc="-1" strike="noStrike">
                          <a:solidFill>
                            <a:srgbClr val="000000"/>
                          </a:solidFill>
                          <a:latin typeface="Arial"/>
                          <a:ea typeface="DejaVu Sans"/>
                        </a:rPr>
                        <a:t>Designer</a:t>
                      </a:r>
                      <a:endParaRPr b="0" lang="en-US" sz="22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ffcc"/>
                    </a:solidFill>
                  </a:tcPr>
                </a:tc>
              </a:tr>
            </a:tbl>
          </a:graphicData>
        </a:graphic>
      </p:graphicFrame>
      <p:graphicFrame>
        <p:nvGraphicFramePr>
          <p:cNvPr id="234" name="Table 3"/>
          <p:cNvGraphicFramePr/>
          <p:nvPr/>
        </p:nvGraphicFramePr>
        <p:xfrm>
          <a:off x="3503160" y="4710960"/>
          <a:ext cx="5075280" cy="1439280"/>
        </p:xfrm>
        <a:graphic>
          <a:graphicData uri="http://schemas.openxmlformats.org/drawingml/2006/table">
            <a:tbl>
              <a:tblPr/>
              <a:tblGrid>
                <a:gridCol w="1014840"/>
                <a:gridCol w="1014840"/>
                <a:gridCol w="1014840"/>
                <a:gridCol w="1014840"/>
                <a:gridCol w="1016280"/>
              </a:tblGrid>
              <a:tr h="719640">
                <a:tc>
                  <a:txBody>
                    <a:bodyPr lIns="90000" rIns="90000" tIns="46800" bIns="46800"/>
                    <a:p>
                      <a:r>
                        <a:rPr b="0" lang="en-US" sz="1800" spc="-1" strike="noStrike">
                          <a:latin typeface="Arial"/>
                        </a:rPr>
                        <a:t>Ayush </a:t>
                      </a:r>
                      <a:endParaRPr b="0" lang="en-US" sz="1800" spc="-1" strike="noStrike">
                        <a:latin typeface="Arial"/>
                      </a:endParaRPr>
                    </a:p>
                    <a:p>
                      <a:r>
                        <a:rPr b="0" lang="en-US" sz="1800" spc="-1" strike="noStrike">
                          <a:latin typeface="Arial"/>
                        </a:rPr>
                        <a:t>Sharma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500061524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R134217045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Coder, Implementor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US" sz="1800" spc="-1" strike="noStrike">
                          <a:latin typeface="Arial"/>
                        </a:rPr>
                        <a:t>CSE-CSF Sem 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20000">
                <a:tc>
                  <a:txBody>
                    <a:bodyPr lIns="90000" rIns="90000" tIns="46800" bIns="46800"/>
                    <a:p>
                      <a:r>
                        <a:rPr b="0" lang="en-US" sz="1800" spc="-1" strike="noStrike">
                          <a:latin typeface="Arial"/>
                        </a:rPr>
                        <a:t>Mehul</a:t>
                      </a:r>
                      <a:endParaRPr b="0" lang="en-US" sz="1800" spc="-1" strike="noStrike">
                        <a:latin typeface="Arial"/>
                      </a:endParaRPr>
                    </a:p>
                    <a:p>
                      <a:r>
                        <a:rPr b="0" lang="en-US" sz="1800" spc="-1" strike="noStrike">
                          <a:latin typeface="Arial"/>
                        </a:rPr>
                        <a:t>Agrawal</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500060114</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R134217083</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Coder, Designer</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US" sz="1800" spc="-1" strike="noStrike">
                          <a:latin typeface="Arial"/>
                        </a:rPr>
                        <a:t>CSE-CSF Sem 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Tree>
  </p:cSld>
  <mc:AlternateContent>
    <mc:Choice Requires="p14">
      <p:transition spd="slow" p14:dur="2000"/>
    </mc:Choice>
    <mc:Fallback>
      <p:transition spd="slow"/>
    </mc:Fallback>
  </mc:AlternateContent>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CustomShape 1"/>
          <p:cNvSpPr/>
          <p:nvPr/>
        </p:nvSpPr>
        <p:spPr>
          <a:xfrm>
            <a:off x="776880" y="258480"/>
            <a:ext cx="10968480" cy="113868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000000"/>
                </a:solidFill>
                <a:latin typeface="Calibri Light"/>
                <a:ea typeface="DejaVu Sans"/>
              </a:rPr>
              <a:t>STEGANOGRAPHY</a:t>
            </a:r>
            <a:endParaRPr b="0" lang="en-US" sz="4000" spc="-1" strike="noStrike">
              <a:latin typeface="Arial"/>
            </a:endParaRPr>
          </a:p>
        </p:txBody>
      </p:sp>
      <p:sp>
        <p:nvSpPr>
          <p:cNvPr id="236" name="CustomShape 2"/>
          <p:cNvSpPr/>
          <p:nvPr/>
        </p:nvSpPr>
        <p:spPr>
          <a:xfrm>
            <a:off x="0" y="1152000"/>
            <a:ext cx="12092040" cy="4676040"/>
          </a:xfrm>
          <a:prstGeom prst="rect">
            <a:avLst/>
          </a:prstGeom>
          <a:noFill/>
          <a:ln>
            <a:noFill/>
          </a:ln>
        </p:spPr>
        <p:style>
          <a:lnRef idx="0"/>
          <a:fillRef idx="0"/>
          <a:effectRef idx="0"/>
          <a:fontRef idx="minor"/>
        </p:style>
        <p:txBody>
          <a:bodyPr lIns="90000" rIns="90000" tIns="45000" bIns="45000"/>
          <a:p>
            <a:pPr>
              <a:lnSpc>
                <a:spcPct val="100000"/>
              </a:lnSpc>
            </a:pPr>
            <a:endParaRPr b="0" lang="en-US" sz="1800" spc="-1" strike="noStrike">
              <a:latin typeface="Arial"/>
            </a:endParaRPr>
          </a:p>
          <a:p>
            <a:pPr>
              <a:lnSpc>
                <a:spcPct val="100000"/>
              </a:lnSpc>
            </a:pPr>
            <a:r>
              <a:rPr b="0" lang="en-US" sz="3200" spc="-1" strike="noStrike">
                <a:solidFill>
                  <a:srgbClr val="333333"/>
                </a:solidFill>
                <a:latin typeface="Open-sans"/>
                <a:ea typeface="DejaVu Sans"/>
              </a:rPr>
              <a:t>Steganography is data hidden within data. Steganography is an encryption technique that can be used along with cryptography as an extra-secure method in which to protect data.</a:t>
            </a:r>
            <a:br/>
            <a:endParaRPr b="0" lang="en-US" sz="3200" spc="-1" strike="noStrike">
              <a:latin typeface="Arial"/>
            </a:endParaRPr>
          </a:p>
          <a:p>
            <a:pPr>
              <a:lnSpc>
                <a:spcPct val="150000"/>
              </a:lnSpc>
              <a:spcBef>
                <a:spcPts val="1417"/>
              </a:spcBef>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138600" y="571680"/>
            <a:ext cx="12187800" cy="560520"/>
          </a:xfrm>
          <a:prstGeom prst="rect">
            <a:avLst/>
          </a:prstGeom>
          <a:noFill/>
          <a:ln>
            <a:noFill/>
          </a:ln>
        </p:spPr>
        <p:style>
          <a:lnRef idx="0"/>
          <a:fillRef idx="0"/>
          <a:effectRef idx="0"/>
          <a:fontRef idx="minor"/>
        </p:style>
        <p:txBody>
          <a:bodyPr lIns="90000" rIns="90000" tIns="45000" bIns="45000" anchor="ctr"/>
          <a:p>
            <a:pPr>
              <a:lnSpc>
                <a:spcPct val="90000"/>
              </a:lnSpc>
            </a:pPr>
            <a:r>
              <a:rPr b="1" lang="en-US" sz="4000" spc="-1" strike="noStrike">
                <a:solidFill>
                  <a:srgbClr val="000000"/>
                </a:solidFill>
                <a:latin typeface="Calibri Light"/>
                <a:ea typeface="DejaVu Sans"/>
              </a:rPr>
              <a:t>GOAL OF STEGANOGRAPHY</a:t>
            </a:r>
            <a:endParaRPr b="0" lang="en-US" sz="4000" spc="-1" strike="noStrike">
              <a:latin typeface="Arial"/>
            </a:endParaRPr>
          </a:p>
        </p:txBody>
      </p:sp>
      <p:sp>
        <p:nvSpPr>
          <p:cNvPr id="238" name="CustomShape 2"/>
          <p:cNvSpPr/>
          <p:nvPr/>
        </p:nvSpPr>
        <p:spPr>
          <a:xfrm>
            <a:off x="72000" y="1512000"/>
            <a:ext cx="12116160" cy="2536560"/>
          </a:xfrm>
          <a:prstGeom prst="rect">
            <a:avLst/>
          </a:prstGeom>
          <a:noFill/>
          <a:ln>
            <a:noFill/>
          </a:ln>
        </p:spPr>
        <p:style>
          <a:lnRef idx="0"/>
          <a:fillRef idx="0"/>
          <a:effectRef idx="0"/>
          <a:fontRef idx="minor"/>
        </p:style>
        <p:txBody>
          <a:bodyPr lIns="90000" rIns="90000" tIns="45000" bIns="45000"/>
          <a:p>
            <a:pPr marL="228600" indent="-227160">
              <a:lnSpc>
                <a:spcPct val="90000"/>
              </a:lnSpc>
              <a:spcBef>
                <a:spcPts val="1001"/>
              </a:spcBef>
              <a:buClr>
                <a:srgbClr val="000000"/>
              </a:buClr>
              <a:buFont typeface="Arial"/>
              <a:buChar char="•"/>
            </a:pPr>
            <a:r>
              <a:rPr b="0" lang="en-US" sz="3200" spc="-1" strike="noStrike">
                <a:solidFill>
                  <a:srgbClr val="000000"/>
                </a:solidFill>
                <a:latin typeface="Calibri"/>
                <a:ea typeface="DejaVu Sans"/>
              </a:rPr>
              <a:t> </a:t>
            </a:r>
            <a:r>
              <a:rPr b="0" lang="en-US" sz="3200" spc="-1" strike="noStrike">
                <a:solidFill>
                  <a:srgbClr val="000000"/>
                </a:solidFill>
                <a:latin typeface="Calibri"/>
                <a:ea typeface="DejaVu Sans"/>
              </a:rPr>
              <a:t>Whereas the goal of cryptography is to make data unreadable by a third party, the goal of steganography is to hide the data from a third party.</a:t>
            </a:r>
            <a:endParaRPr b="0" lang="en-US" sz="3200" spc="-1" strike="noStrike">
              <a:latin typeface="Arial"/>
            </a:endParaRPr>
          </a:p>
          <a:p>
            <a:pPr>
              <a:lnSpc>
                <a:spcPct val="90000"/>
              </a:lnSpc>
              <a:spcBef>
                <a:spcPts val="1001"/>
              </a:spcBef>
            </a:pPr>
            <a:endParaRPr b="0" lang="en-US" sz="3200" spc="-1" strike="noStrike">
              <a:latin typeface="Arial"/>
            </a:endParaRPr>
          </a:p>
          <a:p>
            <a:pPr>
              <a:lnSpc>
                <a:spcPct val="90000"/>
              </a:lnSpc>
              <a:spcBef>
                <a:spcPts val="1001"/>
              </a:spcBef>
            </a:pPr>
            <a:endParaRPr b="0" lang="en-US" sz="3200" spc="-1" strike="noStrike">
              <a:latin typeface="Arial"/>
            </a:endParaRPr>
          </a:p>
        </p:txBody>
      </p:sp>
      <p:pic>
        <p:nvPicPr>
          <p:cNvPr id="239" name="Picture 4" descr=""/>
          <p:cNvPicPr/>
          <p:nvPr/>
        </p:nvPicPr>
        <p:blipFill>
          <a:blip r:embed="rId1"/>
          <a:srcRect l="6659" t="60928" r="7293" b="9492"/>
          <a:stretch/>
        </p:blipFill>
        <p:spPr>
          <a:xfrm>
            <a:off x="2636640" y="3825720"/>
            <a:ext cx="6443640" cy="2206440"/>
          </a:xfrm>
          <a:prstGeom prst="rect">
            <a:avLst/>
          </a:prstGeom>
          <a:ln>
            <a:noFill/>
          </a:ln>
        </p:spPr>
      </p:pic>
    </p:spTree>
  </p:cSld>
  <mc:AlternateContent>
    <mc:Choice Requires="p14">
      <p:transition spd="slow" p14:dur="2000"/>
    </mc:Choice>
    <mc:Fallback>
      <p:transition spd="slow"/>
    </mc:Fallback>
  </mc:AlternateContent>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110880" y="497160"/>
            <a:ext cx="12187800" cy="5605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000" spc="-1" strike="noStrike">
                <a:solidFill>
                  <a:srgbClr val="000000"/>
                </a:solidFill>
                <a:latin typeface="Calibri Light"/>
                <a:ea typeface="DejaVu Sans"/>
              </a:rPr>
              <a:t>What Is Audio Steganography?</a:t>
            </a:r>
            <a:endParaRPr b="0" lang="en-US" sz="4000" spc="-1" strike="noStrike">
              <a:latin typeface="Arial"/>
            </a:endParaRPr>
          </a:p>
          <a:p>
            <a:pPr algn="ctr">
              <a:lnSpc>
                <a:spcPct val="100000"/>
              </a:lnSpc>
            </a:pPr>
            <a:endParaRPr b="0" lang="en-US" sz="4000" spc="-1" strike="noStrike">
              <a:latin typeface="Arial"/>
            </a:endParaRPr>
          </a:p>
        </p:txBody>
      </p:sp>
      <p:sp>
        <p:nvSpPr>
          <p:cNvPr id="241" name="CustomShape 2"/>
          <p:cNvSpPr/>
          <p:nvPr/>
        </p:nvSpPr>
        <p:spPr>
          <a:xfrm>
            <a:off x="0" y="1512000"/>
            <a:ext cx="12092040" cy="5207400"/>
          </a:xfrm>
          <a:prstGeom prst="rect">
            <a:avLst/>
          </a:prstGeom>
          <a:noFill/>
          <a:ln>
            <a:noFill/>
          </a:ln>
        </p:spPr>
        <p:style>
          <a:lnRef idx="0"/>
          <a:fillRef idx="0"/>
          <a:effectRef idx="0"/>
          <a:fontRef idx="minor"/>
        </p:style>
        <p:txBody>
          <a:bodyPr lIns="90000" rIns="90000" tIns="45000" bIns="45000"/>
          <a:p>
            <a:pPr marL="231840" algn="just">
              <a:lnSpc>
                <a:spcPct val="150000"/>
              </a:lnSpc>
            </a:pPr>
            <a:r>
              <a:rPr b="0" lang="en-US" sz="3200" spc="-1" strike="noStrike">
                <a:solidFill>
                  <a:srgbClr val="000000"/>
                </a:solidFill>
                <a:latin typeface="Calibri"/>
                <a:ea typeface="DejaVu Sans"/>
              </a:rPr>
              <a:t>Information hiding technique is a new kind of secret communication technology. The majority of today’s information hiding systems uses multimedia objects like image, audio, video. Audio Steganography is a technique used to transmit hidden information by modifying an audio signal in an imperceptible manner. It is the science of hiding some secret text or audio information in a host message. </a:t>
            </a:r>
            <a:endParaRPr b="0" lang="en-US" sz="3200" spc="-1" strike="noStrike">
              <a:latin typeface="Arial"/>
            </a:endParaRPr>
          </a:p>
          <a:p>
            <a:pPr marL="231840" algn="just">
              <a:lnSpc>
                <a:spcPct val="150000"/>
              </a:lnSpc>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166320" y="558000"/>
            <a:ext cx="12187800" cy="560520"/>
          </a:xfrm>
          <a:prstGeom prst="rect">
            <a:avLst/>
          </a:prstGeom>
          <a:noFill/>
          <a:ln>
            <a:noFill/>
          </a:ln>
        </p:spPr>
        <p:style>
          <a:lnRef idx="0"/>
          <a:fillRef idx="0"/>
          <a:effectRef idx="0"/>
          <a:fontRef idx="minor"/>
        </p:style>
        <p:txBody>
          <a:bodyPr lIns="90000" rIns="90000" tIns="45000" bIns="45000" anchor="ctr"/>
          <a:p>
            <a:pPr algn="ctr">
              <a:lnSpc>
                <a:spcPct val="100000"/>
              </a:lnSpc>
            </a:pPr>
            <a:r>
              <a:rPr b="1" lang="en-US" sz="4000" spc="-1" strike="noStrike">
                <a:solidFill>
                  <a:srgbClr val="000000"/>
                </a:solidFill>
                <a:latin typeface="Calibri Light"/>
                <a:ea typeface="DejaVu Sans"/>
              </a:rPr>
              <a:t>Why .wav format? </a:t>
            </a:r>
            <a:endParaRPr b="0" lang="en-US" sz="4000" spc="-1" strike="noStrike">
              <a:latin typeface="Arial"/>
            </a:endParaRPr>
          </a:p>
          <a:p>
            <a:pPr algn="ctr">
              <a:lnSpc>
                <a:spcPct val="100000"/>
              </a:lnSpc>
            </a:pPr>
            <a:endParaRPr b="0" lang="en-US" sz="4000" spc="-1" strike="noStrike">
              <a:latin typeface="Arial"/>
            </a:endParaRPr>
          </a:p>
        </p:txBody>
      </p:sp>
      <p:sp>
        <p:nvSpPr>
          <p:cNvPr id="243" name="CustomShape 2"/>
          <p:cNvSpPr/>
          <p:nvPr/>
        </p:nvSpPr>
        <p:spPr>
          <a:xfrm>
            <a:off x="610200" y="1119240"/>
            <a:ext cx="11300040" cy="2039760"/>
          </a:xfrm>
          <a:prstGeom prst="rect">
            <a:avLst/>
          </a:prstGeom>
          <a:noFill/>
          <a:ln>
            <a:noFill/>
          </a:ln>
        </p:spPr>
        <p:style>
          <a:lnRef idx="0"/>
          <a:fillRef idx="0"/>
          <a:effectRef idx="0"/>
          <a:fontRef idx="minor"/>
        </p:style>
        <p:txBody>
          <a:bodyPr lIns="90000" rIns="90000" tIns="45000" bIns="45000"/>
          <a:p>
            <a:pPr>
              <a:lnSpc>
                <a:spcPct val="100000"/>
              </a:lnSpc>
            </a:pPr>
            <a:r>
              <a:rPr b="0" lang="en-US" sz="3200" spc="-1" strike="noStrike">
                <a:solidFill>
                  <a:srgbClr val="000000"/>
                </a:solidFill>
                <a:latin typeface="Calibri"/>
                <a:ea typeface="DejaVu Sans"/>
              </a:rPr>
              <a:t>Wave is one of the most popular lossless compression format. Python has a native library called “wave” that provides us basic tools to manipulate audio data.</a:t>
            </a:r>
            <a:endParaRPr b="0" lang="en-US" sz="3200" spc="-1" strike="noStrike">
              <a:latin typeface="Arial"/>
            </a:endParaRPr>
          </a:p>
          <a:p>
            <a:pPr>
              <a:lnSpc>
                <a:spcPct val="100000"/>
              </a:lnSpc>
            </a:pPr>
            <a:endParaRPr b="0" lang="en-US" sz="3200" spc="-1" strike="noStrike">
              <a:latin typeface="Arial"/>
            </a:endParaRPr>
          </a:p>
        </p:txBody>
      </p:sp>
    </p:spTree>
  </p:cSld>
  <mc:AlternateContent>
    <mc:Choice Requires="p14">
      <p:transition spd="slow" p14:dur="2000"/>
    </mc:Choice>
    <mc:Fallback>
      <p:transition spd="slow"/>
    </mc:Fallback>
  </mc:AlternateContent>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Image1" descr=""/>
          <p:cNvPicPr/>
          <p:nvPr/>
        </p:nvPicPr>
        <p:blipFill>
          <a:blip r:embed="rId1"/>
          <a:stretch/>
        </p:blipFill>
        <p:spPr>
          <a:xfrm>
            <a:off x="838080" y="2347560"/>
            <a:ext cx="10514160" cy="1841040"/>
          </a:xfrm>
          <a:prstGeom prst="rect">
            <a:avLst/>
          </a:prstGeom>
          <a:ln>
            <a:noFill/>
          </a:ln>
        </p:spPr>
      </p:pic>
      <p:pic>
        <p:nvPicPr>
          <p:cNvPr id="245" name="Image2" descr=""/>
          <p:cNvPicPr/>
          <p:nvPr/>
        </p:nvPicPr>
        <p:blipFill>
          <a:blip r:embed="rId2"/>
          <a:stretch/>
        </p:blipFill>
        <p:spPr>
          <a:xfrm>
            <a:off x="838080" y="4190400"/>
            <a:ext cx="10577160" cy="2044440"/>
          </a:xfrm>
          <a:prstGeom prst="rect">
            <a:avLst/>
          </a:prstGeom>
          <a:ln>
            <a:noFill/>
          </a:ln>
        </p:spPr>
      </p:pic>
      <p:sp>
        <p:nvSpPr>
          <p:cNvPr id="246" name="CustomShape 1"/>
          <p:cNvSpPr/>
          <p:nvPr/>
        </p:nvSpPr>
        <p:spPr>
          <a:xfrm>
            <a:off x="1451880" y="807120"/>
            <a:ext cx="7974360" cy="1186560"/>
          </a:xfrm>
          <a:prstGeom prst="rect">
            <a:avLst/>
          </a:prstGeom>
          <a:noFill/>
          <a:ln>
            <a:noFill/>
          </a:ln>
        </p:spPr>
        <p:style>
          <a:lnRef idx="0"/>
          <a:fillRef idx="0"/>
          <a:effectRef idx="0"/>
          <a:fontRef idx="minor"/>
        </p:style>
        <p:txBody>
          <a:bodyPr lIns="90000" rIns="90000" tIns="45000" bIns="45000"/>
          <a:p>
            <a:pPr>
              <a:lnSpc>
                <a:spcPct val="90000"/>
              </a:lnSpc>
            </a:pPr>
            <a:r>
              <a:rPr b="1" lang="en-US" sz="4000" spc="-1" strike="noStrike">
                <a:solidFill>
                  <a:srgbClr val="000000"/>
                </a:solidFill>
                <a:latin typeface="Calibri Light"/>
                <a:ea typeface="DejaVu Sans"/>
              </a:rPr>
              <a:t>Working Of Audio Steganography (LSB Algorithm)</a:t>
            </a:r>
            <a:endParaRPr b="0" lang="en-US" sz="40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CustomShape 1"/>
          <p:cNvSpPr/>
          <p:nvPr/>
        </p:nvSpPr>
        <p:spPr>
          <a:xfrm>
            <a:off x="609480" y="420120"/>
            <a:ext cx="10971720" cy="2215440"/>
          </a:xfrm>
          <a:prstGeom prst="rect">
            <a:avLst/>
          </a:prstGeom>
          <a:noFill/>
          <a:ln>
            <a:noFill/>
          </a:ln>
        </p:spPr>
        <p:style>
          <a:lnRef idx="0"/>
          <a:fillRef idx="0"/>
          <a:effectRef idx="0"/>
          <a:fontRef idx="minor"/>
        </p:style>
        <p:txBody>
          <a:bodyPr lIns="0" rIns="0" tIns="0" bIns="0" anchor="ctr"/>
          <a:p>
            <a:pPr>
              <a:lnSpc>
                <a:spcPct val="90000"/>
              </a:lnSpc>
            </a:pPr>
            <a:r>
              <a:rPr b="0" lang="en-US" sz="4000" spc="-1" strike="noStrike">
                <a:solidFill>
                  <a:srgbClr val="000000"/>
                </a:solidFill>
                <a:latin typeface="Calibri"/>
                <a:ea typeface="DejaVu Sans"/>
              </a:rPr>
              <a:t>We will perform logical AND operation between each byte of carrier audio (the “song”) and a bit mask that resets the LSB of carrier byte.</a:t>
            </a:r>
            <a:br/>
            <a:endParaRPr b="0" lang="en-US" sz="4000" spc="-1" strike="noStrike">
              <a:latin typeface="Arial"/>
            </a:endParaRPr>
          </a:p>
        </p:txBody>
      </p:sp>
      <p:sp>
        <p:nvSpPr>
          <p:cNvPr id="248" name="CustomShape 2"/>
          <p:cNvSpPr/>
          <p:nvPr/>
        </p:nvSpPr>
        <p:spPr>
          <a:xfrm>
            <a:off x="609480" y="2177640"/>
            <a:ext cx="10971720" cy="3403440"/>
          </a:xfrm>
          <a:prstGeom prst="rect">
            <a:avLst/>
          </a:prstGeom>
          <a:noFill/>
          <a:ln>
            <a:noFill/>
          </a:ln>
        </p:spPr>
        <p:style>
          <a:lnRef idx="0"/>
          <a:fillRef idx="0"/>
          <a:effectRef idx="0"/>
          <a:fontRef idx="minor"/>
        </p:style>
      </p:sp>
      <p:pic>
        <p:nvPicPr>
          <p:cNvPr id="249" name="Picture 3" descr=""/>
          <p:cNvPicPr/>
          <p:nvPr/>
        </p:nvPicPr>
        <p:blipFill>
          <a:blip r:embed="rId1"/>
          <a:stretch/>
        </p:blipFill>
        <p:spPr>
          <a:xfrm>
            <a:off x="268560" y="2177640"/>
            <a:ext cx="11437920" cy="3599640"/>
          </a:xfrm>
          <a:prstGeom prst="rect">
            <a:avLst/>
          </a:prstGeom>
          <a:ln>
            <a:noFill/>
          </a:ln>
        </p:spPr>
      </p:pic>
    </p:spTree>
  </p:cSld>
  <mc:AlternateContent>
    <mc:Choice Requires="p14">
      <p:transition spd="slow" p14:dur="2000"/>
    </mc:Choice>
    <mc:Fallback>
      <p:transition spd="slow"/>
    </mc:Fallback>
  </mc:AlternateContent>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8546</TotalTime>
  <Application>LibreOffice/6.1.3.2$Windows_X86_64 LibreOffice_project/86daf60bf00efa86ad547e59e09d6bb77c699acb</Application>
  <Words>806</Words>
  <Paragraphs>100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2017-08-14T08:34:40Z</dcterms:created>
  <dc:creator>Apple 2</dc:creator>
  <dc:description/>
  <dc:language>en-IN</dc:language>
  <cp:lastModifiedBy/>
  <cp:lastPrinted>2017-08-16T11:40:20Z</cp:lastPrinted>
  <dcterms:modified xsi:type="dcterms:W3CDTF">2020-05-15T17:16:39Z</dcterms:modified>
  <cp:revision>697</cp:revision>
  <dc:subject/>
  <dc:title>Strengthen the embankments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28</vt:i4>
  </property>
</Properties>
</file>